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11" r:id="rId2"/>
    <p:sldId id="327" r:id="rId3"/>
    <p:sldId id="337" r:id="rId4"/>
    <p:sldId id="338" r:id="rId5"/>
  </p:sldIdLst>
  <p:sldSz cx="6858000" cy="9144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26412;&#24196;&#38597;&#21063;\Documents\data\&#21152;&#40802;&#30149;&#24907;&#20462;&#24489;&#23398;&#35611;&#24231;\data\2021\20210513%20P4ATPase%20qRT-PCR%20OK\Hela%20%208B2%20210513_data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Sheet1!$Q$105:$R$105</c:f>
                <c:numCache>
                  <c:formatCode>General</c:formatCode>
                  <c:ptCount val="2"/>
                  <c:pt idx="1">
                    <c:v>0.19938760730398489</c:v>
                  </c:pt>
                </c:numCache>
              </c:numRef>
            </c:plus>
            <c:minus>
              <c:numRef>
                <c:f>Sheet1!$Q$105:$R$105</c:f>
                <c:numCache>
                  <c:formatCode>General</c:formatCode>
                  <c:ptCount val="2"/>
                  <c:pt idx="1">
                    <c:v>0.19938760730398489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Sheet1!$Q$104:$R$104</c:f>
              <c:numCache>
                <c:formatCode>General</c:formatCode>
                <c:ptCount val="2"/>
                <c:pt idx="0">
                  <c:v>1</c:v>
                </c:pt>
                <c:pt idx="1">
                  <c:v>0.44971022131866556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D-4F18-8BF1-4495E7A95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16531951"/>
        <c:axId val="1"/>
      </c:barChart>
      <c:catAx>
        <c:axId val="1216531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16531951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90-4207-9C79-0E6A35686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90-4207-9C79-0E6A3568645B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Sheet1!$V$105:$W$105</c:f>
                <c:numCache>
                  <c:formatCode>General</c:formatCode>
                  <c:ptCount val="2"/>
                  <c:pt idx="1">
                    <c:v>0.13606282252906632</c:v>
                  </c:pt>
                </c:numCache>
              </c:numRef>
            </c:plus>
            <c:minus>
              <c:numRef>
                <c:f>Sheet1!$V$105:$W$105</c:f>
                <c:numCache>
                  <c:formatCode>General</c:formatCode>
                  <c:ptCount val="2"/>
                  <c:pt idx="1">
                    <c:v>0.13606282252906632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Sheet1!$V$104:$W$104</c:f>
              <c:numCache>
                <c:formatCode>General</c:formatCode>
                <c:ptCount val="2"/>
                <c:pt idx="0">
                  <c:v>1</c:v>
                </c:pt>
                <c:pt idx="1">
                  <c:v>0.25119657446607974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90-4207-9C79-0E6A35686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16532367"/>
        <c:axId val="1"/>
      </c:barChart>
      <c:catAx>
        <c:axId val="121653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1653236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Sheet1!$AD$105:$AE$105</c:f>
                <c:numCache>
                  <c:formatCode>General</c:formatCode>
                  <c:ptCount val="2"/>
                  <c:pt idx="1">
                    <c:v>5.4287262556421266E-2</c:v>
                  </c:pt>
                </c:numCache>
              </c:numRef>
            </c:plus>
            <c:minus>
              <c:numRef>
                <c:f>Sheet1!$AD$105:$AE$105</c:f>
                <c:numCache>
                  <c:formatCode>General</c:formatCode>
                  <c:ptCount val="2"/>
                  <c:pt idx="1">
                    <c:v>5.4287262556421266E-2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Sheet1!$AD$104:$AE$104</c:f>
              <c:numCache>
                <c:formatCode>General</c:formatCode>
                <c:ptCount val="2"/>
                <c:pt idx="0">
                  <c:v>1</c:v>
                </c:pt>
                <c:pt idx="1">
                  <c:v>0.13089386948774653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97-44E3-8A4A-407901CD0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13512447"/>
        <c:axId val="1"/>
      </c:barChart>
      <c:catAx>
        <c:axId val="121351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13512447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108705161854773E-2"/>
          <c:y val="4.1666666666666664E-2"/>
          <c:w val="0.89655796150481193"/>
          <c:h val="0.84167468649752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Sheet1!$AL$105:$AM$105</c:f>
                <c:numCache>
                  <c:formatCode>General</c:formatCode>
                  <c:ptCount val="2"/>
                  <c:pt idx="1">
                    <c:v>7.0270580229062615E-2</c:v>
                  </c:pt>
                </c:numCache>
              </c:numRef>
            </c:plus>
            <c:minus>
              <c:numRef>
                <c:f>Sheet1!$AL$105:$AM$105</c:f>
                <c:numCache>
                  <c:formatCode>General</c:formatCode>
                  <c:ptCount val="2"/>
                  <c:pt idx="1">
                    <c:v>7.0270580229062615E-2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Sheet1!$AL$104:$AM$104</c:f>
              <c:numCache>
                <c:formatCode>General</c:formatCode>
                <c:ptCount val="2"/>
                <c:pt idx="0">
                  <c:v>1</c:v>
                </c:pt>
                <c:pt idx="1">
                  <c:v>0.15411794715212199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8-4992-B510-11B8D8AF8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17438015"/>
        <c:axId val="1"/>
      </c:barChart>
      <c:catAx>
        <c:axId val="121743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17438015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Results!$Y$31:$Y$32</c:f>
                <c:numCache>
                  <c:formatCode>General</c:formatCode>
                  <c:ptCount val="2"/>
                  <c:pt idx="1">
                    <c:v>5.6469594874593715E-2</c:v>
                  </c:pt>
                </c:numCache>
              </c:numRef>
            </c:plus>
            <c:minus>
              <c:numRef>
                <c:f>Results!$Y$31:$Y$32</c:f>
                <c:numCache>
                  <c:formatCode>General</c:formatCode>
                  <c:ptCount val="2"/>
                  <c:pt idx="1">
                    <c:v>5.6469594874593715E-2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Results!$X$31:$X$32</c:f>
              <c:numCache>
                <c:formatCode>General</c:formatCode>
                <c:ptCount val="2"/>
                <c:pt idx="0">
                  <c:v>1</c:v>
                </c:pt>
                <c:pt idx="1">
                  <c:v>0.39865496575399612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5-4CF9-86D2-6A5DFB2143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707894032"/>
        <c:axId val="1707891536"/>
      </c:barChart>
      <c:catAx>
        <c:axId val="17078940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07891536"/>
        <c:crosses val="autoZero"/>
        <c:auto val="1"/>
        <c:lblAlgn val="ctr"/>
        <c:lblOffset val="100"/>
        <c:noMultiLvlLbl val="0"/>
      </c:catAx>
      <c:valAx>
        <c:axId val="1707891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0789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Results!$Q$20:$Q$21</c:f>
                <c:numCache>
                  <c:formatCode>General</c:formatCode>
                  <c:ptCount val="2"/>
                  <c:pt idx="1">
                    <c:v>0.19044690709092876</c:v>
                  </c:pt>
                </c:numCache>
              </c:numRef>
            </c:plus>
            <c:minus>
              <c:numRef>
                <c:f>Results!$Q$20:$Q$21</c:f>
                <c:numCache>
                  <c:formatCode>General</c:formatCode>
                  <c:ptCount val="2"/>
                  <c:pt idx="1">
                    <c:v>0.19044690709092876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Results!$P$20:$P$21</c:f>
              <c:numCache>
                <c:formatCode>General</c:formatCode>
                <c:ptCount val="2"/>
                <c:pt idx="0">
                  <c:v>1</c:v>
                </c:pt>
                <c:pt idx="1">
                  <c:v>0.31542553551821273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0-4A55-AA3A-D8863CAC8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389737904"/>
        <c:axId val="389735408"/>
      </c:barChart>
      <c:catAx>
        <c:axId val="3897379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9735408"/>
        <c:crosses val="autoZero"/>
        <c:auto val="1"/>
        <c:lblAlgn val="ctr"/>
        <c:lblOffset val="100"/>
        <c:noMultiLvlLbl val="0"/>
      </c:catAx>
      <c:valAx>
        <c:axId val="389735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973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AD37F-C968-4282-876C-4C2666CDFDD7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4D6D7-EB35-470D-A088-48C3E6CD3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24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9313" y="1233488"/>
            <a:ext cx="24971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210513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4D6D7-EB35-470D-A088-48C3E6CD3A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511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140 x 60 pixel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4D6D7-EB35-470D-A088-48C3E6CD3A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01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5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5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2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1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7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35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05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09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28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76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E6D2-4999-43C6-974E-9F1FD64D8891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4511-5D7B-4A06-B877-0562C62F49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4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330E5D5-C64E-4145-9C90-85135FC153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485287"/>
              </p:ext>
            </p:extLst>
          </p:nvPr>
        </p:nvGraphicFramePr>
        <p:xfrm>
          <a:off x="2126643" y="1840830"/>
          <a:ext cx="1305137" cy="2105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7CF0D0AB-154A-478D-8EFC-FFE5D398FC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062341"/>
              </p:ext>
            </p:extLst>
          </p:nvPr>
        </p:nvGraphicFramePr>
        <p:xfrm>
          <a:off x="3638679" y="1840830"/>
          <a:ext cx="1310309" cy="2105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12F242EF-FBB4-40A3-89CD-184FC4065E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301278"/>
              </p:ext>
            </p:extLst>
          </p:nvPr>
        </p:nvGraphicFramePr>
        <p:xfrm>
          <a:off x="2136987" y="4457337"/>
          <a:ext cx="1294793" cy="211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634AEB8D-2CCE-41F5-8918-E9EE1E7058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962155"/>
              </p:ext>
            </p:extLst>
          </p:nvPr>
        </p:nvGraphicFramePr>
        <p:xfrm>
          <a:off x="3699603" y="4515430"/>
          <a:ext cx="1141941" cy="199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09D9BA-DD1A-4A52-AE05-438682778C6A}"/>
              </a:ext>
            </a:extLst>
          </p:cNvPr>
          <p:cNvSpPr txBox="1"/>
          <p:nvPr/>
        </p:nvSpPr>
        <p:spPr>
          <a:xfrm>
            <a:off x="1858863" y="3746303"/>
            <a:ext cx="6864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i="1" dirty="0">
                <a:latin typeface="Arial" panose="020B0604020202020204" pitchFamily="34" charset="0"/>
                <a:cs typeface="Arial" panose="020B0604020202020204" pitchFamily="34" charset="0"/>
              </a:rPr>
              <a:t>ATP8B2</a:t>
            </a:r>
          </a:p>
          <a:p>
            <a:r>
              <a:rPr kumimoji="1"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   RNAi:</a:t>
            </a: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F8CF6C0B-7E84-438D-91AF-5C8221D7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1643" y="3534268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3795F5BB-DCE1-4613-923F-7D98537AE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1643" y="2146066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 Box 53">
            <a:extLst>
              <a:ext uri="{FF2B5EF4-FFF2-40B4-BE49-F238E27FC236}">
                <a16:creationId xmlns:a16="http://schemas.microsoft.com/office/drawing/2014/main" id="{5359825F-3273-4BDB-BE0D-CFD0C3D3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43" y="3764634"/>
            <a:ext cx="235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-</a:t>
            </a:r>
          </a:p>
        </p:txBody>
      </p:sp>
      <p:sp>
        <p:nvSpPr>
          <p:cNvPr id="21" name="Text Box 53">
            <a:extLst>
              <a:ext uri="{FF2B5EF4-FFF2-40B4-BE49-F238E27FC236}">
                <a16:creationId xmlns:a16="http://schemas.microsoft.com/office/drawing/2014/main" id="{4CD28431-337C-477C-BC5F-C53A304AB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4676" y="3776666"/>
            <a:ext cx="274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+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4A2C60-7F79-4948-A598-C7CC518A54D5}"/>
              </a:ext>
            </a:extLst>
          </p:cNvPr>
          <p:cNvSpPr txBox="1"/>
          <p:nvPr/>
        </p:nvSpPr>
        <p:spPr>
          <a:xfrm>
            <a:off x="3382861" y="3742289"/>
            <a:ext cx="6944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i="1" dirty="0">
                <a:latin typeface="Arial" panose="020B0604020202020204" pitchFamily="34" charset="0"/>
                <a:cs typeface="Arial" panose="020B0604020202020204" pitchFamily="34" charset="0"/>
              </a:rPr>
              <a:t>ATP10D</a:t>
            </a:r>
          </a:p>
          <a:p>
            <a:r>
              <a:rPr kumimoji="1"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   RNAi:</a:t>
            </a:r>
          </a:p>
        </p:txBody>
      </p:sp>
      <p:sp>
        <p:nvSpPr>
          <p:cNvPr id="23" name="Text Box 53">
            <a:extLst>
              <a:ext uri="{FF2B5EF4-FFF2-40B4-BE49-F238E27FC236}">
                <a16:creationId xmlns:a16="http://schemas.microsoft.com/office/drawing/2014/main" id="{00995C4C-1442-40DC-AA2C-66A647DC2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41" y="3760620"/>
            <a:ext cx="235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-</a:t>
            </a:r>
          </a:p>
        </p:txBody>
      </p:sp>
      <p:sp>
        <p:nvSpPr>
          <p:cNvPr id="24" name="Text Box 53">
            <a:extLst>
              <a:ext uri="{FF2B5EF4-FFF2-40B4-BE49-F238E27FC236}">
                <a16:creationId xmlns:a16="http://schemas.microsoft.com/office/drawing/2014/main" id="{25F3197D-B4DD-416C-9A65-949BB412D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610" y="3772652"/>
            <a:ext cx="274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+</a:t>
            </a:r>
          </a:p>
        </p:txBody>
      </p:sp>
      <p:sp>
        <p:nvSpPr>
          <p:cNvPr id="25" name="Text Box 40">
            <a:extLst>
              <a:ext uri="{FF2B5EF4-FFF2-40B4-BE49-F238E27FC236}">
                <a16:creationId xmlns:a16="http://schemas.microsoft.com/office/drawing/2014/main" id="{0501CA5E-829E-40F1-9F5E-C85DBBE6D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86" y="3530254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26" name="Text Box 41">
            <a:extLst>
              <a:ext uri="{FF2B5EF4-FFF2-40B4-BE49-F238E27FC236}">
                <a16:creationId xmlns:a16="http://schemas.microsoft.com/office/drawing/2014/main" id="{297D5832-D5CE-4E8B-8145-366BD7456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86" y="2142052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Text Box 41">
            <a:extLst>
              <a:ext uri="{FF2B5EF4-FFF2-40B4-BE49-F238E27FC236}">
                <a16:creationId xmlns:a16="http://schemas.microsoft.com/office/drawing/2014/main" id="{4191F800-268E-44BC-84A8-765C8799D86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47423" y="2702157"/>
            <a:ext cx="1475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Relative expression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i="1" dirty="0">
                <a:cs typeface="Arial" panose="020B0604020202020204" pitchFamily="34" charset="0"/>
              </a:rPr>
              <a:t>ATP8B2</a:t>
            </a:r>
            <a:r>
              <a:rPr lang="en-US" altLang="ja-JP" sz="1000" dirty="0">
                <a:cs typeface="Arial" panose="020B0604020202020204" pitchFamily="34" charset="0"/>
              </a:rPr>
              <a:t> mRNA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921A0642-DF57-4703-86B5-7FA7D4BFA6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883458" y="2710173"/>
            <a:ext cx="1475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Relative expression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i="1" dirty="0">
                <a:cs typeface="Arial" panose="020B0604020202020204" pitchFamily="34" charset="0"/>
              </a:rPr>
              <a:t>ATP10D</a:t>
            </a:r>
            <a:r>
              <a:rPr lang="en-US" altLang="ja-JP" sz="1000" dirty="0">
                <a:cs typeface="Arial" panose="020B0604020202020204" pitchFamily="34" charset="0"/>
              </a:rPr>
              <a:t> mRNA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B582305-8917-4292-BC6D-965E9CD0B4B9}"/>
              </a:ext>
            </a:extLst>
          </p:cNvPr>
          <p:cNvSpPr txBox="1"/>
          <p:nvPr/>
        </p:nvSpPr>
        <p:spPr>
          <a:xfrm>
            <a:off x="1854853" y="6365182"/>
            <a:ext cx="6864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i="1" dirty="0">
                <a:latin typeface="Arial" panose="020B0604020202020204" pitchFamily="34" charset="0"/>
                <a:cs typeface="Arial" panose="020B0604020202020204" pitchFamily="34" charset="0"/>
              </a:rPr>
              <a:t>ATP11A</a:t>
            </a:r>
          </a:p>
          <a:p>
            <a:r>
              <a:rPr kumimoji="1"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   RNAi:</a:t>
            </a:r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13BB4A57-45E3-4601-A810-EC1034314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633" y="6153147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33" name="Text Box 41">
            <a:extLst>
              <a:ext uri="{FF2B5EF4-FFF2-40B4-BE49-F238E27FC236}">
                <a16:creationId xmlns:a16="http://schemas.microsoft.com/office/drawing/2014/main" id="{07873433-8A70-4ED3-A291-A8E438475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633" y="4764945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Text Box 53">
            <a:extLst>
              <a:ext uri="{FF2B5EF4-FFF2-40B4-BE49-F238E27FC236}">
                <a16:creationId xmlns:a16="http://schemas.microsoft.com/office/drawing/2014/main" id="{AE689F2B-765B-4B2D-AB33-18702E79B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933" y="6383513"/>
            <a:ext cx="235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-</a:t>
            </a:r>
          </a:p>
        </p:txBody>
      </p:sp>
      <p:sp>
        <p:nvSpPr>
          <p:cNvPr id="35" name="Text Box 53">
            <a:extLst>
              <a:ext uri="{FF2B5EF4-FFF2-40B4-BE49-F238E27FC236}">
                <a16:creationId xmlns:a16="http://schemas.microsoft.com/office/drawing/2014/main" id="{52DE284A-0E37-4644-8958-6723676B6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666" y="6395545"/>
            <a:ext cx="274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+</a:t>
            </a:r>
          </a:p>
        </p:txBody>
      </p:sp>
      <p:sp>
        <p:nvSpPr>
          <p:cNvPr id="36" name="Text Box 41">
            <a:extLst>
              <a:ext uri="{FF2B5EF4-FFF2-40B4-BE49-F238E27FC236}">
                <a16:creationId xmlns:a16="http://schemas.microsoft.com/office/drawing/2014/main" id="{DF12A6AF-0E6E-4050-A88B-7C332CC21AF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43413" y="5321036"/>
            <a:ext cx="1475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Relative expression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i="1" dirty="0">
                <a:cs typeface="Arial" panose="020B0604020202020204" pitchFamily="34" charset="0"/>
              </a:rPr>
              <a:t>ATP11A</a:t>
            </a:r>
            <a:r>
              <a:rPr lang="en-US" altLang="ja-JP" sz="1000" dirty="0">
                <a:cs typeface="Arial" panose="020B0604020202020204" pitchFamily="34" charset="0"/>
              </a:rPr>
              <a:t> mRNA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E01FA54-350E-46AF-9FB6-5D26F300CD3F}"/>
              </a:ext>
            </a:extLst>
          </p:cNvPr>
          <p:cNvSpPr txBox="1"/>
          <p:nvPr/>
        </p:nvSpPr>
        <p:spPr>
          <a:xfrm>
            <a:off x="3390888" y="6361170"/>
            <a:ext cx="6864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i="1" dirty="0">
                <a:latin typeface="Arial" panose="020B0604020202020204" pitchFamily="34" charset="0"/>
                <a:cs typeface="Arial" panose="020B0604020202020204" pitchFamily="34" charset="0"/>
              </a:rPr>
              <a:t>ATP11B</a:t>
            </a:r>
          </a:p>
          <a:p>
            <a:r>
              <a:rPr kumimoji="1"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   RNAi: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407E2430-F6B0-47A4-B85F-EBC4B2F4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86" y="6153147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0</a:t>
            </a:r>
          </a:p>
        </p:txBody>
      </p:sp>
      <p:sp>
        <p:nvSpPr>
          <p:cNvPr id="39" name="Text Box 41">
            <a:extLst>
              <a:ext uri="{FF2B5EF4-FFF2-40B4-BE49-F238E27FC236}">
                <a16:creationId xmlns:a16="http://schemas.microsoft.com/office/drawing/2014/main" id="{2FC007B2-90C4-4FFC-9D69-4E19AC0E1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86" y="4764945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Text Box 53">
            <a:extLst>
              <a:ext uri="{FF2B5EF4-FFF2-40B4-BE49-F238E27FC236}">
                <a16:creationId xmlns:a16="http://schemas.microsoft.com/office/drawing/2014/main" id="{CAB6FACA-F122-4B9D-AB17-ED04C11A1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968" y="6379501"/>
            <a:ext cx="235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 Box 53">
            <a:extLst>
              <a:ext uri="{FF2B5EF4-FFF2-40B4-BE49-F238E27FC236}">
                <a16:creationId xmlns:a16="http://schemas.microsoft.com/office/drawing/2014/main" id="{51DDE8B9-654E-47AB-9B0B-322C24169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701" y="6391533"/>
            <a:ext cx="274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cs typeface="Arial" panose="020B0604020202020204" pitchFamily="34" charset="0"/>
              </a:rPr>
              <a:t>+</a:t>
            </a:r>
          </a:p>
        </p:txBody>
      </p:sp>
      <p:sp>
        <p:nvSpPr>
          <p:cNvPr id="42" name="Text Box 41">
            <a:extLst>
              <a:ext uri="{FF2B5EF4-FFF2-40B4-BE49-F238E27FC236}">
                <a16:creationId xmlns:a16="http://schemas.microsoft.com/office/drawing/2014/main" id="{282ED100-BE4A-432D-9281-1AB052BF42C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879448" y="5317024"/>
            <a:ext cx="1475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Relative expression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i="1" dirty="0">
                <a:cs typeface="Arial" panose="020B0604020202020204" pitchFamily="34" charset="0"/>
              </a:rPr>
              <a:t>ATP11B</a:t>
            </a:r>
            <a:r>
              <a:rPr lang="en-US" altLang="ja-JP" sz="1000" dirty="0">
                <a:cs typeface="Arial" panose="020B0604020202020204" pitchFamily="34" charset="0"/>
              </a:rPr>
              <a:t> mRNA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F752196-D00A-43D1-BF8F-5889138E3F9A}"/>
              </a:ext>
            </a:extLst>
          </p:cNvPr>
          <p:cNvSpPr txBox="1"/>
          <p:nvPr/>
        </p:nvSpPr>
        <p:spPr>
          <a:xfrm>
            <a:off x="1902036" y="1624395"/>
            <a:ext cx="31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7C656F7-4825-4D0F-8E18-B4D2F3C33B95}"/>
              </a:ext>
            </a:extLst>
          </p:cNvPr>
          <p:cNvSpPr txBox="1"/>
          <p:nvPr/>
        </p:nvSpPr>
        <p:spPr>
          <a:xfrm>
            <a:off x="3405991" y="162439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AD47654-363E-4060-83B5-6FA5CEF4E734}"/>
              </a:ext>
            </a:extLst>
          </p:cNvPr>
          <p:cNvSpPr txBox="1"/>
          <p:nvPr/>
        </p:nvSpPr>
        <p:spPr>
          <a:xfrm>
            <a:off x="1898024" y="4309087"/>
            <a:ext cx="31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08580ED-37C2-47A7-BECF-822557550E14}"/>
              </a:ext>
            </a:extLst>
          </p:cNvPr>
          <p:cNvSpPr txBox="1"/>
          <p:nvPr/>
        </p:nvSpPr>
        <p:spPr>
          <a:xfrm>
            <a:off x="3401979" y="4309087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44">
            <a:extLst>
              <a:ext uri="{FF2B5EF4-FFF2-40B4-BE49-F238E27FC236}">
                <a16:creationId xmlns:a16="http://schemas.microsoft.com/office/drawing/2014/main" id="{97DF77F6-A72A-4C31-9346-BC8189E3E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794" y="2898983"/>
            <a:ext cx="3257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**</a:t>
            </a:r>
          </a:p>
        </p:txBody>
      </p:sp>
      <p:sp>
        <p:nvSpPr>
          <p:cNvPr id="50" name="Text Box 60">
            <a:extLst>
              <a:ext uri="{FF2B5EF4-FFF2-40B4-BE49-F238E27FC236}">
                <a16:creationId xmlns:a16="http://schemas.microsoft.com/office/drawing/2014/main" id="{583217CA-DAE6-486C-9539-34BCC8B35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526" y="1879365"/>
            <a:ext cx="662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&lt;0.01</a:t>
            </a:r>
          </a:p>
        </p:txBody>
      </p:sp>
      <p:sp>
        <p:nvSpPr>
          <p:cNvPr id="51" name="Text Box 44">
            <a:extLst>
              <a:ext uri="{FF2B5EF4-FFF2-40B4-BE49-F238E27FC236}">
                <a16:creationId xmlns:a16="http://schemas.microsoft.com/office/drawing/2014/main" id="{6ECFB1F9-0FC2-4B74-AF67-28674CAC4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842" y="5734431"/>
            <a:ext cx="3257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**</a:t>
            </a:r>
          </a:p>
        </p:txBody>
      </p:sp>
      <p:sp>
        <p:nvSpPr>
          <p:cNvPr id="52" name="Text Box 44">
            <a:extLst>
              <a:ext uri="{FF2B5EF4-FFF2-40B4-BE49-F238E27FC236}">
                <a16:creationId xmlns:a16="http://schemas.microsoft.com/office/drawing/2014/main" id="{7F17248E-2481-447B-A1FD-AB7644841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801" y="5686302"/>
            <a:ext cx="3257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**</a:t>
            </a:r>
          </a:p>
        </p:txBody>
      </p:sp>
      <p:sp>
        <p:nvSpPr>
          <p:cNvPr id="53" name="Text Box 44">
            <a:extLst>
              <a:ext uri="{FF2B5EF4-FFF2-40B4-BE49-F238E27FC236}">
                <a16:creationId xmlns:a16="http://schemas.microsoft.com/office/drawing/2014/main" id="{7498A01A-23AB-45C6-A9A6-0F21787F6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8895" y="2485894"/>
            <a:ext cx="2551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</a:t>
            </a:r>
          </a:p>
        </p:txBody>
      </p:sp>
      <p:sp>
        <p:nvSpPr>
          <p:cNvPr id="54" name="Text Box 60">
            <a:extLst>
              <a:ext uri="{FF2B5EF4-FFF2-40B4-BE49-F238E27FC236}">
                <a16:creationId xmlns:a16="http://schemas.microsoft.com/office/drawing/2014/main" id="{DA956FF9-D554-4A48-806F-B4018F25D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526" y="4461952"/>
            <a:ext cx="662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&lt;0.01</a:t>
            </a:r>
          </a:p>
        </p:txBody>
      </p:sp>
      <p:sp>
        <p:nvSpPr>
          <p:cNvPr id="55" name="Text Box 60">
            <a:extLst>
              <a:ext uri="{FF2B5EF4-FFF2-40B4-BE49-F238E27FC236}">
                <a16:creationId xmlns:a16="http://schemas.microsoft.com/office/drawing/2014/main" id="{0E4364D1-C6A5-40DD-B615-38753BC4C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314" y="4461952"/>
            <a:ext cx="662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&lt;0.01</a:t>
            </a:r>
          </a:p>
        </p:txBody>
      </p:sp>
      <p:sp>
        <p:nvSpPr>
          <p:cNvPr id="56" name="Text Box 60">
            <a:extLst>
              <a:ext uri="{FF2B5EF4-FFF2-40B4-BE49-F238E27FC236}">
                <a16:creationId xmlns:a16="http://schemas.microsoft.com/office/drawing/2014/main" id="{A060B840-7CE3-4DEE-8258-3F12667AC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198" y="1879365"/>
            <a:ext cx="6174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&lt;0.05</a:t>
            </a:r>
          </a:p>
        </p:txBody>
      </p:sp>
      <p:sp>
        <p:nvSpPr>
          <p:cNvPr id="47" name="Text Box 56">
            <a:extLst>
              <a:ext uri="{FF2B5EF4-FFF2-40B4-BE49-F238E27FC236}">
                <a16:creationId xmlns:a16="http://schemas.microsoft.com/office/drawing/2014/main" id="{E2770ACE-0ACA-4DCB-AB2C-EE36A2CA0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786" y="1691630"/>
            <a:ext cx="6591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&lt; HeLa &gt;</a:t>
            </a:r>
          </a:p>
        </p:txBody>
      </p:sp>
      <p:sp>
        <p:nvSpPr>
          <p:cNvPr id="57" name="Text Box 56">
            <a:extLst>
              <a:ext uri="{FF2B5EF4-FFF2-40B4-BE49-F238E27FC236}">
                <a16:creationId xmlns:a16="http://schemas.microsoft.com/office/drawing/2014/main" id="{1F16359C-6AB3-4B40-B7A8-184E8920F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192" y="1691630"/>
            <a:ext cx="6591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&lt; HeLa &gt;</a:t>
            </a:r>
          </a:p>
        </p:txBody>
      </p:sp>
      <p:sp>
        <p:nvSpPr>
          <p:cNvPr id="58" name="Text Box 56">
            <a:extLst>
              <a:ext uri="{FF2B5EF4-FFF2-40B4-BE49-F238E27FC236}">
                <a16:creationId xmlns:a16="http://schemas.microsoft.com/office/drawing/2014/main" id="{6CDE9E34-63F3-40E7-ACFC-CE87C420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269" y="4318280"/>
            <a:ext cx="6591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&lt; HeLa &gt;</a:t>
            </a:r>
          </a:p>
        </p:txBody>
      </p:sp>
      <p:sp>
        <p:nvSpPr>
          <p:cNvPr id="59" name="Text Box 56">
            <a:extLst>
              <a:ext uri="{FF2B5EF4-FFF2-40B4-BE49-F238E27FC236}">
                <a16:creationId xmlns:a16="http://schemas.microsoft.com/office/drawing/2014/main" id="{F3DE8B8E-BF75-44F5-B279-1B87E81F2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675" y="4318280"/>
            <a:ext cx="6591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&lt; HeLa &gt;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4D3EE6-305F-421C-8E3F-8EB64FBA3B1B}"/>
              </a:ext>
            </a:extLst>
          </p:cNvPr>
          <p:cNvSpPr txBox="1"/>
          <p:nvPr/>
        </p:nvSpPr>
        <p:spPr>
          <a:xfrm>
            <a:off x="342652" y="7089823"/>
            <a:ext cx="64411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Supplementary Figure 1. Transcription level of P4-ATPases. HeLa cells were transfected with dsRNA (+) against </a:t>
            </a:r>
          </a:p>
          <a:p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ATP8B2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(A),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ATP10D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(B),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ATP11A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(C), and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ATP11B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(D), and transcription level of the respective target genes quantified</a:t>
            </a:r>
          </a:p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by real-time PCR was presented relative to that in non-transfected (-) cells (n = 3). Data indicate means ± SD. *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&lt; 0.05,</a:t>
            </a:r>
          </a:p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**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&lt; 0.01 by Student’s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-test.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1609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AF57CCCC-0385-4B9B-9E02-F63DFD940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687" y="2366850"/>
            <a:ext cx="689069" cy="295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230295B-704C-413B-89E0-D26F7C2FF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1687" y="1994755"/>
            <a:ext cx="689069" cy="295316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43" name="グラフ 42">
            <a:extLst>
              <a:ext uri="{FF2B5EF4-FFF2-40B4-BE49-F238E27FC236}">
                <a16:creationId xmlns:a16="http://schemas.microsoft.com/office/drawing/2014/main" id="{092892D4-A929-409F-8098-F32740D409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356122"/>
              </p:ext>
            </p:extLst>
          </p:nvPr>
        </p:nvGraphicFramePr>
        <p:xfrm>
          <a:off x="2097199" y="3140778"/>
          <a:ext cx="1300042" cy="144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5" name="グラフ 44">
            <a:extLst>
              <a:ext uri="{FF2B5EF4-FFF2-40B4-BE49-F238E27FC236}">
                <a16:creationId xmlns:a16="http://schemas.microsoft.com/office/drawing/2014/main" id="{C8A11657-CE0F-4B6A-8948-09A89DA43C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228403"/>
              </p:ext>
            </p:extLst>
          </p:nvPr>
        </p:nvGraphicFramePr>
        <p:xfrm>
          <a:off x="3657309" y="3146420"/>
          <a:ext cx="1276022" cy="143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5" name="TextBox 6">
            <a:extLst>
              <a:ext uri="{FF2B5EF4-FFF2-40B4-BE49-F238E27FC236}">
                <a16:creationId xmlns:a16="http://schemas.microsoft.com/office/drawing/2014/main" id="{67503C7E-64C7-417A-A863-DA2DADB1A471}"/>
              </a:ext>
            </a:extLst>
          </p:cNvPr>
          <p:cNvSpPr txBox="1"/>
          <p:nvPr/>
        </p:nvSpPr>
        <p:spPr>
          <a:xfrm>
            <a:off x="1893161" y="164995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i="1" dirty="0">
                <a:latin typeface="Arial"/>
                <a:cs typeface="Arial"/>
              </a:rPr>
              <a:t>ATP8B2</a:t>
            </a:r>
            <a:r>
              <a:rPr lang="en-US" altLang="ja-JP" sz="900" dirty="0">
                <a:latin typeface="Arial"/>
                <a:cs typeface="Arial"/>
              </a:rPr>
              <a:t> </a:t>
            </a:r>
          </a:p>
          <a:p>
            <a:pPr algn="ctr"/>
            <a:r>
              <a:rPr lang="en-US" altLang="ja-JP" sz="900" dirty="0">
                <a:latin typeface="Arial"/>
                <a:cs typeface="Arial"/>
              </a:rPr>
              <a:t>RNAi: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86" name="TextBox 6">
            <a:extLst>
              <a:ext uri="{FF2B5EF4-FFF2-40B4-BE49-F238E27FC236}">
                <a16:creationId xmlns:a16="http://schemas.microsoft.com/office/drawing/2014/main" id="{CD15CC53-152B-48B3-AF62-C92FB3166A8E}"/>
              </a:ext>
            </a:extLst>
          </p:cNvPr>
          <p:cNvSpPr txBox="1"/>
          <p:nvPr/>
        </p:nvSpPr>
        <p:spPr>
          <a:xfrm>
            <a:off x="1752214" y="2059199"/>
            <a:ext cx="7681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 err="1">
                <a:latin typeface="Arial"/>
                <a:cs typeface="Arial"/>
              </a:rPr>
              <a:t>pAKT</a:t>
            </a:r>
            <a:r>
              <a:rPr lang="en-US" altLang="ja-JP" sz="900" dirty="0">
                <a:latin typeface="Arial"/>
                <a:cs typeface="Arial"/>
              </a:rPr>
              <a:t> T308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87" name="TextBox 6">
            <a:extLst>
              <a:ext uri="{FF2B5EF4-FFF2-40B4-BE49-F238E27FC236}">
                <a16:creationId xmlns:a16="http://schemas.microsoft.com/office/drawing/2014/main" id="{2B1669A5-B63E-4C55-9090-E6BDD13F042D}"/>
              </a:ext>
            </a:extLst>
          </p:cNvPr>
          <p:cNvSpPr txBox="1"/>
          <p:nvPr/>
        </p:nvSpPr>
        <p:spPr>
          <a:xfrm>
            <a:off x="1745802" y="2431418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 err="1">
                <a:latin typeface="Arial"/>
                <a:cs typeface="Arial"/>
              </a:rPr>
              <a:t>pAKT</a:t>
            </a:r>
            <a:r>
              <a:rPr lang="en-US" altLang="ja-JP" sz="900" dirty="0">
                <a:latin typeface="Arial"/>
                <a:cs typeface="Arial"/>
              </a:rPr>
              <a:t> S473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88" name="TextBox 6">
            <a:extLst>
              <a:ext uri="{FF2B5EF4-FFF2-40B4-BE49-F238E27FC236}">
                <a16:creationId xmlns:a16="http://schemas.microsoft.com/office/drawing/2014/main" id="{18913495-9157-477B-A9A1-A81A761C7A90}"/>
              </a:ext>
            </a:extLst>
          </p:cNvPr>
          <p:cNvSpPr txBox="1"/>
          <p:nvPr/>
        </p:nvSpPr>
        <p:spPr>
          <a:xfrm>
            <a:off x="2066724" y="2803637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AKT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92" name="TextBox 6">
            <a:extLst>
              <a:ext uri="{FF2B5EF4-FFF2-40B4-BE49-F238E27FC236}">
                <a16:creationId xmlns:a16="http://schemas.microsoft.com/office/drawing/2014/main" id="{B50745F2-57D9-4711-9211-3E334E13F8BA}"/>
              </a:ext>
            </a:extLst>
          </p:cNvPr>
          <p:cNvSpPr txBox="1"/>
          <p:nvPr/>
        </p:nvSpPr>
        <p:spPr>
          <a:xfrm>
            <a:off x="2545634" y="1682458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-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93" name="TextBox 6">
            <a:extLst>
              <a:ext uri="{FF2B5EF4-FFF2-40B4-BE49-F238E27FC236}">
                <a16:creationId xmlns:a16="http://schemas.microsoft.com/office/drawing/2014/main" id="{FC983CC7-4BFB-43A0-B1B6-267F6C452F0D}"/>
              </a:ext>
            </a:extLst>
          </p:cNvPr>
          <p:cNvSpPr txBox="1"/>
          <p:nvPr/>
        </p:nvSpPr>
        <p:spPr>
          <a:xfrm>
            <a:off x="2832263" y="1723494"/>
            <a:ext cx="3770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#13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96" name="TextBox 6">
            <a:extLst>
              <a:ext uri="{FF2B5EF4-FFF2-40B4-BE49-F238E27FC236}">
                <a16:creationId xmlns:a16="http://schemas.microsoft.com/office/drawing/2014/main" id="{92FB3F27-C842-4B60-8CE8-1D48DF09E534}"/>
              </a:ext>
            </a:extLst>
          </p:cNvPr>
          <p:cNvSpPr txBox="1"/>
          <p:nvPr/>
        </p:nvSpPr>
        <p:spPr>
          <a:xfrm>
            <a:off x="3299984" y="164374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i="1" dirty="0">
                <a:latin typeface="Arial"/>
                <a:cs typeface="Arial"/>
              </a:rPr>
              <a:t>ATP8B2</a:t>
            </a:r>
            <a:r>
              <a:rPr lang="en-US" altLang="ja-JP" sz="900" dirty="0">
                <a:latin typeface="Arial"/>
                <a:cs typeface="Arial"/>
              </a:rPr>
              <a:t> </a:t>
            </a:r>
          </a:p>
          <a:p>
            <a:pPr algn="ctr"/>
            <a:r>
              <a:rPr lang="en-US" altLang="ja-JP" sz="900" dirty="0">
                <a:latin typeface="Arial"/>
                <a:cs typeface="Arial"/>
              </a:rPr>
              <a:t>RNAi: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97" name="TextBox 6">
            <a:extLst>
              <a:ext uri="{FF2B5EF4-FFF2-40B4-BE49-F238E27FC236}">
                <a16:creationId xmlns:a16="http://schemas.microsoft.com/office/drawing/2014/main" id="{4FC50CB3-5FFC-4221-B460-A39ECF8A61F0}"/>
              </a:ext>
            </a:extLst>
          </p:cNvPr>
          <p:cNvSpPr txBox="1"/>
          <p:nvPr/>
        </p:nvSpPr>
        <p:spPr>
          <a:xfrm>
            <a:off x="3916361" y="1676253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-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98" name="TextBox 6">
            <a:extLst>
              <a:ext uri="{FF2B5EF4-FFF2-40B4-BE49-F238E27FC236}">
                <a16:creationId xmlns:a16="http://schemas.microsoft.com/office/drawing/2014/main" id="{7104ACC3-92CE-4EF3-BA69-BBAA762AE821}"/>
              </a:ext>
            </a:extLst>
          </p:cNvPr>
          <p:cNvSpPr txBox="1"/>
          <p:nvPr/>
        </p:nvSpPr>
        <p:spPr>
          <a:xfrm>
            <a:off x="4202990" y="1717289"/>
            <a:ext cx="3770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#13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99" name="TextBox 6">
            <a:extLst>
              <a:ext uri="{FF2B5EF4-FFF2-40B4-BE49-F238E27FC236}">
                <a16:creationId xmlns:a16="http://schemas.microsoft.com/office/drawing/2014/main" id="{21F30097-ECDD-4A13-9624-EB76E64D4844}"/>
              </a:ext>
            </a:extLst>
          </p:cNvPr>
          <p:cNvSpPr txBox="1"/>
          <p:nvPr/>
        </p:nvSpPr>
        <p:spPr>
          <a:xfrm>
            <a:off x="3295948" y="2042185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ATP8B2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0" name="TextBox 6">
            <a:extLst>
              <a:ext uri="{FF2B5EF4-FFF2-40B4-BE49-F238E27FC236}">
                <a16:creationId xmlns:a16="http://schemas.microsoft.com/office/drawing/2014/main" id="{5F2FD238-B129-4E74-8D63-4FAF35B2CEAF}"/>
              </a:ext>
            </a:extLst>
          </p:cNvPr>
          <p:cNvSpPr txBox="1"/>
          <p:nvPr/>
        </p:nvSpPr>
        <p:spPr>
          <a:xfrm>
            <a:off x="3424188" y="2416302"/>
            <a:ext cx="4411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Actin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3" name="TextBox 6">
            <a:extLst>
              <a:ext uri="{FF2B5EF4-FFF2-40B4-BE49-F238E27FC236}">
                <a16:creationId xmlns:a16="http://schemas.microsoft.com/office/drawing/2014/main" id="{6860075A-FD04-430F-BB32-AE03E1B2B66A}"/>
              </a:ext>
            </a:extLst>
          </p:cNvPr>
          <p:cNvSpPr txBox="1"/>
          <p:nvPr/>
        </p:nvSpPr>
        <p:spPr>
          <a:xfrm>
            <a:off x="4479928" y="2181438"/>
            <a:ext cx="3625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dirty="0">
                <a:latin typeface="Arial"/>
                <a:cs typeface="Arial"/>
              </a:rPr>
              <a:t>- 72</a:t>
            </a:r>
            <a:endParaRPr lang="en-US" altLang="ja-JP" sz="8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4" name="TextBox 6">
            <a:extLst>
              <a:ext uri="{FF2B5EF4-FFF2-40B4-BE49-F238E27FC236}">
                <a16:creationId xmlns:a16="http://schemas.microsoft.com/office/drawing/2014/main" id="{3ABA5D0E-A6E2-4929-BEEC-EE31A136E32F}"/>
              </a:ext>
            </a:extLst>
          </p:cNvPr>
          <p:cNvSpPr txBox="1"/>
          <p:nvPr/>
        </p:nvSpPr>
        <p:spPr>
          <a:xfrm>
            <a:off x="4482201" y="1873042"/>
            <a:ext cx="3626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dirty="0">
                <a:latin typeface="Arial"/>
                <a:cs typeface="Arial"/>
              </a:rPr>
              <a:t>- 96</a:t>
            </a:r>
            <a:endParaRPr lang="en-US" altLang="ja-JP" sz="8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5" name="TextBox 6">
            <a:extLst>
              <a:ext uri="{FF2B5EF4-FFF2-40B4-BE49-F238E27FC236}">
                <a16:creationId xmlns:a16="http://schemas.microsoft.com/office/drawing/2014/main" id="{9C24A853-74AA-4DF5-BC73-CA4C20A90F2C}"/>
              </a:ext>
            </a:extLst>
          </p:cNvPr>
          <p:cNvSpPr txBox="1"/>
          <p:nvPr/>
        </p:nvSpPr>
        <p:spPr>
          <a:xfrm>
            <a:off x="4494558" y="2543864"/>
            <a:ext cx="4347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" dirty="0">
                <a:latin typeface="Arial"/>
                <a:cs typeface="Arial"/>
              </a:rPr>
              <a:t>(</a:t>
            </a:r>
            <a:r>
              <a:rPr lang="en-US" altLang="ja-JP" sz="800" dirty="0" err="1">
                <a:latin typeface="Arial"/>
                <a:cs typeface="Arial"/>
              </a:rPr>
              <a:t>kDa</a:t>
            </a:r>
            <a:r>
              <a:rPr lang="en-US" altLang="ja-JP" sz="800" dirty="0">
                <a:latin typeface="Arial"/>
                <a:cs typeface="Arial"/>
              </a:rPr>
              <a:t>)</a:t>
            </a:r>
            <a:endParaRPr lang="en-US" altLang="ja-JP" sz="8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6" name="Text Box 40">
            <a:extLst>
              <a:ext uri="{FF2B5EF4-FFF2-40B4-BE49-F238E27FC236}">
                <a16:creationId xmlns:a16="http://schemas.microsoft.com/office/drawing/2014/main" id="{E040498C-F2C5-4713-8038-494B300B0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28" y="4167651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0</a:t>
            </a:r>
          </a:p>
        </p:txBody>
      </p:sp>
      <p:sp>
        <p:nvSpPr>
          <p:cNvPr id="107" name="Text Box 41">
            <a:extLst>
              <a:ext uri="{FF2B5EF4-FFF2-40B4-BE49-F238E27FC236}">
                <a16:creationId xmlns:a16="http://schemas.microsoft.com/office/drawing/2014/main" id="{FDBBCE9D-E538-4D1F-978D-AFDA3C142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28" y="3315586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108" name="TextBox 6">
            <a:extLst>
              <a:ext uri="{FF2B5EF4-FFF2-40B4-BE49-F238E27FC236}">
                <a16:creationId xmlns:a16="http://schemas.microsoft.com/office/drawing/2014/main" id="{C2878B50-0544-4084-99B9-E6865414914C}"/>
              </a:ext>
            </a:extLst>
          </p:cNvPr>
          <p:cNvSpPr txBox="1"/>
          <p:nvPr/>
        </p:nvSpPr>
        <p:spPr>
          <a:xfrm rot="16200000">
            <a:off x="3100179" y="36297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Relative</a:t>
            </a:r>
          </a:p>
          <a:p>
            <a:pPr algn="ctr"/>
            <a:r>
              <a:rPr lang="en-US" altLang="ja-JP" sz="900" dirty="0">
                <a:latin typeface="Arial"/>
                <a:cs typeface="Arial"/>
              </a:rPr>
              <a:t> </a:t>
            </a:r>
            <a:r>
              <a:rPr lang="en-US" altLang="ja-JP" sz="900" dirty="0" err="1">
                <a:latin typeface="Arial"/>
                <a:cs typeface="Arial"/>
              </a:rPr>
              <a:t>pAKT</a:t>
            </a:r>
            <a:r>
              <a:rPr lang="en-US" altLang="ja-JP" sz="900" dirty="0">
                <a:latin typeface="Arial"/>
                <a:cs typeface="Arial"/>
              </a:rPr>
              <a:t>(S473)/AKT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09" name="TextBox 6">
            <a:extLst>
              <a:ext uri="{FF2B5EF4-FFF2-40B4-BE49-F238E27FC236}">
                <a16:creationId xmlns:a16="http://schemas.microsoft.com/office/drawing/2014/main" id="{6CDB75C1-E439-4676-B06E-17B9DE880E52}"/>
              </a:ext>
            </a:extLst>
          </p:cNvPr>
          <p:cNvSpPr txBox="1"/>
          <p:nvPr/>
        </p:nvSpPr>
        <p:spPr>
          <a:xfrm rot="16200000">
            <a:off x="1498925" y="366568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Relative </a:t>
            </a:r>
          </a:p>
          <a:p>
            <a:pPr algn="ctr"/>
            <a:r>
              <a:rPr lang="en-US" altLang="ja-JP" sz="900" dirty="0" err="1">
                <a:latin typeface="Arial"/>
                <a:cs typeface="Arial"/>
              </a:rPr>
              <a:t>pAKT</a:t>
            </a:r>
            <a:r>
              <a:rPr lang="en-US" altLang="ja-JP" sz="900" dirty="0">
                <a:latin typeface="Arial"/>
                <a:cs typeface="Arial"/>
              </a:rPr>
              <a:t>(T308)/AKT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10" name="Text Box 40">
            <a:extLst>
              <a:ext uri="{FF2B5EF4-FFF2-40B4-BE49-F238E27FC236}">
                <a16:creationId xmlns:a16="http://schemas.microsoft.com/office/drawing/2014/main" id="{CC811D68-2D85-436F-8856-DB1ADCFCE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140" y="4187701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0</a:t>
            </a:r>
          </a:p>
        </p:txBody>
      </p:sp>
      <p:sp>
        <p:nvSpPr>
          <p:cNvPr id="111" name="Text Box 41">
            <a:extLst>
              <a:ext uri="{FF2B5EF4-FFF2-40B4-BE49-F238E27FC236}">
                <a16:creationId xmlns:a16="http://schemas.microsoft.com/office/drawing/2014/main" id="{D4B4BFB9-9A2D-424A-80B3-151B401E6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140" y="3335636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112" name="TextBox 6">
            <a:extLst>
              <a:ext uri="{FF2B5EF4-FFF2-40B4-BE49-F238E27FC236}">
                <a16:creationId xmlns:a16="http://schemas.microsoft.com/office/drawing/2014/main" id="{6B8B5B01-E0DD-4C17-930A-4A17D16520A4}"/>
              </a:ext>
            </a:extLst>
          </p:cNvPr>
          <p:cNvSpPr txBox="1"/>
          <p:nvPr/>
        </p:nvSpPr>
        <p:spPr>
          <a:xfrm>
            <a:off x="1883648" y="43769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i="1" dirty="0">
                <a:latin typeface="Arial"/>
                <a:cs typeface="Arial"/>
              </a:rPr>
              <a:t>ATP8B2</a:t>
            </a:r>
            <a:r>
              <a:rPr lang="en-US" altLang="ja-JP" sz="900" dirty="0">
                <a:latin typeface="Arial"/>
                <a:cs typeface="Arial"/>
              </a:rPr>
              <a:t> </a:t>
            </a:r>
          </a:p>
          <a:p>
            <a:pPr algn="ctr"/>
            <a:r>
              <a:rPr lang="en-US" altLang="ja-JP" sz="900" dirty="0">
                <a:latin typeface="Arial"/>
                <a:cs typeface="Arial"/>
              </a:rPr>
              <a:t>RNAi: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13" name="TextBox 6">
            <a:extLst>
              <a:ext uri="{FF2B5EF4-FFF2-40B4-BE49-F238E27FC236}">
                <a16:creationId xmlns:a16="http://schemas.microsoft.com/office/drawing/2014/main" id="{5E375F2F-48AC-4FB8-9756-010A24F66111}"/>
              </a:ext>
            </a:extLst>
          </p:cNvPr>
          <p:cNvSpPr txBox="1"/>
          <p:nvPr/>
        </p:nvSpPr>
        <p:spPr>
          <a:xfrm>
            <a:off x="2536121" y="4409432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-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14" name="TextBox 6">
            <a:extLst>
              <a:ext uri="{FF2B5EF4-FFF2-40B4-BE49-F238E27FC236}">
                <a16:creationId xmlns:a16="http://schemas.microsoft.com/office/drawing/2014/main" id="{C9C88593-0BD6-405F-8467-6C826AD37BC0}"/>
              </a:ext>
            </a:extLst>
          </p:cNvPr>
          <p:cNvSpPr txBox="1"/>
          <p:nvPr/>
        </p:nvSpPr>
        <p:spPr>
          <a:xfrm>
            <a:off x="2822750" y="4450468"/>
            <a:ext cx="3770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#13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15" name="TextBox 6">
            <a:extLst>
              <a:ext uri="{FF2B5EF4-FFF2-40B4-BE49-F238E27FC236}">
                <a16:creationId xmlns:a16="http://schemas.microsoft.com/office/drawing/2014/main" id="{A5C9F5D2-70CB-4A84-8207-CAC3D806B9BE}"/>
              </a:ext>
            </a:extLst>
          </p:cNvPr>
          <p:cNvSpPr txBox="1"/>
          <p:nvPr/>
        </p:nvSpPr>
        <p:spPr>
          <a:xfrm>
            <a:off x="3443741" y="43969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i="1" dirty="0">
                <a:latin typeface="Arial"/>
                <a:cs typeface="Arial"/>
              </a:rPr>
              <a:t>ATP8B2</a:t>
            </a:r>
            <a:r>
              <a:rPr lang="en-US" altLang="ja-JP" sz="900" dirty="0">
                <a:latin typeface="Arial"/>
                <a:cs typeface="Arial"/>
              </a:rPr>
              <a:t> </a:t>
            </a:r>
          </a:p>
          <a:p>
            <a:pPr algn="ctr"/>
            <a:r>
              <a:rPr lang="en-US" altLang="ja-JP" sz="900" dirty="0">
                <a:latin typeface="Arial"/>
                <a:cs typeface="Arial"/>
              </a:rPr>
              <a:t>RNAi: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16" name="TextBox 6">
            <a:extLst>
              <a:ext uri="{FF2B5EF4-FFF2-40B4-BE49-F238E27FC236}">
                <a16:creationId xmlns:a16="http://schemas.microsoft.com/office/drawing/2014/main" id="{F7903773-5340-41E2-BB70-EA4496C9C8ED}"/>
              </a:ext>
            </a:extLst>
          </p:cNvPr>
          <p:cNvSpPr txBox="1"/>
          <p:nvPr/>
        </p:nvSpPr>
        <p:spPr>
          <a:xfrm>
            <a:off x="4096214" y="4429482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-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17" name="TextBox 6">
            <a:extLst>
              <a:ext uri="{FF2B5EF4-FFF2-40B4-BE49-F238E27FC236}">
                <a16:creationId xmlns:a16="http://schemas.microsoft.com/office/drawing/2014/main" id="{75832802-DEE8-4804-AC1C-B1C116DF2BBC}"/>
              </a:ext>
            </a:extLst>
          </p:cNvPr>
          <p:cNvSpPr txBox="1"/>
          <p:nvPr/>
        </p:nvSpPr>
        <p:spPr>
          <a:xfrm>
            <a:off x="4382843" y="4470518"/>
            <a:ext cx="3770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00" dirty="0">
                <a:latin typeface="Arial"/>
                <a:cs typeface="Arial"/>
              </a:rPr>
              <a:t>#13</a:t>
            </a:r>
            <a:endParaRPr lang="en-US" altLang="ja-JP" sz="9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118" name="Text Box 60">
            <a:extLst>
              <a:ext uri="{FF2B5EF4-FFF2-40B4-BE49-F238E27FC236}">
                <a16:creationId xmlns:a16="http://schemas.microsoft.com/office/drawing/2014/main" id="{3496219F-93BC-48D5-A5CF-13F22AEE0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090" y="3171136"/>
            <a:ext cx="694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&lt;0.01 </a:t>
            </a:r>
          </a:p>
        </p:txBody>
      </p:sp>
      <p:sp>
        <p:nvSpPr>
          <p:cNvPr id="119" name="Text Box 44">
            <a:extLst>
              <a:ext uri="{FF2B5EF4-FFF2-40B4-BE49-F238E27FC236}">
                <a16:creationId xmlns:a16="http://schemas.microsoft.com/office/drawing/2014/main" id="{31EB3C4D-8B04-4CFE-9CE2-58FC4A6B7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018" y="3513836"/>
            <a:ext cx="3287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**</a:t>
            </a:r>
          </a:p>
        </p:txBody>
      </p:sp>
      <p:sp>
        <p:nvSpPr>
          <p:cNvPr id="120" name="Text Box 44">
            <a:extLst>
              <a:ext uri="{FF2B5EF4-FFF2-40B4-BE49-F238E27FC236}">
                <a16:creationId xmlns:a16="http://schemas.microsoft.com/office/drawing/2014/main" id="{60DE694E-1F2E-42D4-9298-EBEA18D49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986" y="3569984"/>
            <a:ext cx="3287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400" dirty="0">
                <a:cs typeface="Arial" panose="020B0604020202020204" pitchFamily="34" charset="0"/>
              </a:rPr>
              <a:t>**</a:t>
            </a:r>
          </a:p>
        </p:txBody>
      </p:sp>
      <p:sp>
        <p:nvSpPr>
          <p:cNvPr id="121" name="Text Box 60">
            <a:extLst>
              <a:ext uri="{FF2B5EF4-FFF2-40B4-BE49-F238E27FC236}">
                <a16:creationId xmlns:a16="http://schemas.microsoft.com/office/drawing/2014/main" id="{5E3FBC12-20A4-4A05-B180-0689DEAF7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936" y="3179156"/>
            <a:ext cx="694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 n=3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900" dirty="0">
                <a:cs typeface="Arial" panose="020B0604020202020204" pitchFamily="34" charset="0"/>
              </a:rPr>
              <a:t>** </a:t>
            </a:r>
            <a:r>
              <a:rPr lang="en-US" altLang="ja-JP" sz="900" i="1" dirty="0">
                <a:cs typeface="Arial" panose="020B0604020202020204" pitchFamily="34" charset="0"/>
              </a:rPr>
              <a:t>p</a:t>
            </a:r>
            <a:r>
              <a:rPr lang="en-US" altLang="ja-JP" sz="900" dirty="0">
                <a:cs typeface="Arial" panose="020B0604020202020204" pitchFamily="34" charset="0"/>
              </a:rPr>
              <a:t>&lt;0.01 </a:t>
            </a:r>
          </a:p>
        </p:txBody>
      </p:sp>
      <p:pic>
        <p:nvPicPr>
          <p:cNvPr id="122" name="図 121">
            <a:extLst>
              <a:ext uri="{FF2B5EF4-FFF2-40B4-BE49-F238E27FC236}">
                <a16:creationId xmlns:a16="http://schemas.microsoft.com/office/drawing/2014/main" id="{074B26B5-B541-4304-943F-89059097D5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2518421" y="2739193"/>
            <a:ext cx="666843" cy="3048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554319D5-F6BD-4565-8A41-E1EC4746EA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2518421" y="1994755"/>
            <a:ext cx="666843" cy="3048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4" name="図 123">
            <a:extLst>
              <a:ext uri="{FF2B5EF4-FFF2-40B4-BE49-F238E27FC236}">
                <a16:creationId xmlns:a16="http://schemas.microsoft.com/office/drawing/2014/main" id="{FDD44D9D-C7EF-4E6B-8BBC-1BE9421865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2518421" y="2382972"/>
            <a:ext cx="666843" cy="3048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EA93E7E-D4F2-459C-A7B6-EB2A04876312}"/>
              </a:ext>
            </a:extLst>
          </p:cNvPr>
          <p:cNvSpPr txBox="1"/>
          <p:nvPr/>
        </p:nvSpPr>
        <p:spPr>
          <a:xfrm>
            <a:off x="1752214" y="1353479"/>
            <a:ext cx="31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F359461-CA4D-49F8-A3A7-BAD4EC947705}"/>
              </a:ext>
            </a:extLst>
          </p:cNvPr>
          <p:cNvSpPr txBox="1"/>
          <p:nvPr/>
        </p:nvSpPr>
        <p:spPr>
          <a:xfrm>
            <a:off x="3291671" y="1353479"/>
            <a:ext cx="31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E0B42D5-EFEB-4A33-AE75-F7FD97B25559}"/>
              </a:ext>
            </a:extLst>
          </p:cNvPr>
          <p:cNvSpPr txBox="1"/>
          <p:nvPr/>
        </p:nvSpPr>
        <p:spPr>
          <a:xfrm>
            <a:off x="1752214" y="3034702"/>
            <a:ext cx="314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56">
            <a:extLst>
              <a:ext uri="{FF2B5EF4-FFF2-40B4-BE49-F238E27FC236}">
                <a16:creationId xmlns:a16="http://schemas.microsoft.com/office/drawing/2014/main" id="{CE741329-4724-46FB-B230-EA364C61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087" y="1422833"/>
            <a:ext cx="65915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cs typeface="Arial" panose="020B0604020202020204" pitchFamily="34" charset="0"/>
              </a:rPr>
              <a:t>&lt; HeLa &gt;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67E63C-FA4A-4CA3-9019-091B7B401241}"/>
              </a:ext>
            </a:extLst>
          </p:cNvPr>
          <p:cNvSpPr txBox="1"/>
          <p:nvPr/>
        </p:nvSpPr>
        <p:spPr>
          <a:xfrm>
            <a:off x="459305" y="5211837"/>
            <a:ext cx="62875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Supplementary Figure 2. Reduction of AKT activity by lowering ATP8B2 expression. (A) HeLa cells were transfected</a:t>
            </a:r>
          </a:p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with siRNA (#13) against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ATP8B2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and cultured for 72 h. Phosphorylation of AKT and expression of ATP8B2 were </a:t>
            </a:r>
          </a:p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verified by immunoblot using the indicated antibodies. Actin was used as a loading control. (B and C) The amounts of </a:t>
            </a:r>
          </a:p>
          <a:p>
            <a:r>
              <a:rPr lang="en-US" altLang="ja-JP" sz="1000" kern="100" dirty="0" err="1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pAKT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T308 (B) and </a:t>
            </a:r>
            <a:r>
              <a:rPr lang="en-US" altLang="ja-JP" sz="1000" kern="100" dirty="0" err="1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pAKT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S473 (C) relative to total AKT were represented (n = 3). Data indicate means ± SD. </a:t>
            </a:r>
          </a:p>
          <a:p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**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&lt; 0.01, by Student’s </a:t>
            </a:r>
            <a:r>
              <a:rPr lang="en-US" altLang="ja-JP" sz="1000" i="1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</a:t>
            </a:r>
            <a:r>
              <a:rPr lang="en-US" altLang="ja-JP" sz="10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-test.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8541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AB20387-3825-4237-8CC7-351E3EE0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42" y="432054"/>
            <a:ext cx="5423916" cy="827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57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B5A25527-3D83-41B0-BD2B-E00C29C08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42" y="455990"/>
            <a:ext cx="5423916" cy="446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4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372</Words>
  <Application>Microsoft Office PowerPoint</Application>
  <PresentationFormat>画面に合わせる (4:3)</PresentationFormat>
  <Paragraphs>107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游ゴシック</vt:lpstr>
      <vt:lpstr>游明朝</vt:lpstr>
      <vt:lpstr>Arial</vt:lpstr>
      <vt:lpstr>Calibri</vt:lpstr>
      <vt:lpstr>Calibri Light</vt:lpstr>
      <vt:lpstr>Symbol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masasam0614@gmail.com</dc:creator>
  <cp:lastModifiedBy>加齢病態 秘書</cp:lastModifiedBy>
  <cp:revision>117</cp:revision>
  <cp:lastPrinted>2022-01-29T05:45:44Z</cp:lastPrinted>
  <dcterms:created xsi:type="dcterms:W3CDTF">2021-03-19T07:10:44Z</dcterms:created>
  <dcterms:modified xsi:type="dcterms:W3CDTF">2022-04-07T05:38:25Z</dcterms:modified>
</cp:coreProperties>
</file>