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0" r:id="rId3"/>
    <p:sldId id="256" r:id="rId4"/>
    <p:sldId id="257" r:id="rId5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77" d="100"/>
          <a:sy n="77" d="100"/>
        </p:scale>
        <p:origin x="1692" y="-12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C335-5EC0-4B34-94F1-74085A57579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316-F12B-4FB1-8A35-49139D3F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35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C335-5EC0-4B34-94F1-74085A57579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316-F12B-4FB1-8A35-49139D3F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1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C335-5EC0-4B34-94F1-74085A57579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316-F12B-4FB1-8A35-49139D3F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4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C335-5EC0-4B34-94F1-74085A57579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316-F12B-4FB1-8A35-49139D3F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C335-5EC0-4B34-94F1-74085A57579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316-F12B-4FB1-8A35-49139D3F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C335-5EC0-4B34-94F1-74085A57579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316-F12B-4FB1-8A35-49139D3F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5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C335-5EC0-4B34-94F1-74085A57579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316-F12B-4FB1-8A35-49139D3F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86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C335-5EC0-4B34-94F1-74085A57579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316-F12B-4FB1-8A35-49139D3F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C335-5EC0-4B34-94F1-74085A57579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316-F12B-4FB1-8A35-49139D3F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87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C335-5EC0-4B34-94F1-74085A57579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316-F12B-4FB1-8A35-49139D3F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46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C335-5EC0-4B34-94F1-74085A57579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B316-F12B-4FB1-8A35-49139D3F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EC335-5EC0-4B34-94F1-74085A57579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2B316-F12B-4FB1-8A35-49139D3F1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5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0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11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emf"/><Relationship Id="rId18" Type="http://schemas.openxmlformats.org/officeDocument/2006/relationships/image" Target="../media/image3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17" Type="http://schemas.openxmlformats.org/officeDocument/2006/relationships/image" Target="../media/image33.emf"/><Relationship Id="rId2" Type="http://schemas.openxmlformats.org/officeDocument/2006/relationships/image" Target="../media/image18.emf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19" Type="http://schemas.openxmlformats.org/officeDocument/2006/relationships/image" Target="../media/image35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1988" y="1460568"/>
            <a:ext cx="4207278" cy="5473045"/>
            <a:chOff x="1371988" y="1460568"/>
            <a:chExt cx="4207278" cy="5473045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46936543"/>
                </p:ext>
              </p:extLst>
            </p:nvPr>
          </p:nvGraphicFramePr>
          <p:xfrm>
            <a:off x="1372507" y="1676859"/>
            <a:ext cx="4206759" cy="26398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8" name="Prism 9" r:id="rId3" imgW="4703290" imgH="2936828" progId="Prism9.Document">
                    <p:embed/>
                  </p:oleObj>
                </mc:Choice>
                <mc:Fallback>
                  <p:oleObj name="Prism 9" r:id="rId3" imgW="4703290" imgH="2936828" progId="Prism9.Document">
                    <p:embed/>
                    <p:pic>
                      <p:nvPicPr>
                        <p:cNvPr id="2" name="Object 1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372507" y="1676859"/>
                          <a:ext cx="4206759" cy="26398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8392863"/>
                </p:ext>
              </p:extLst>
            </p:nvPr>
          </p:nvGraphicFramePr>
          <p:xfrm>
            <a:off x="1372507" y="4294109"/>
            <a:ext cx="4206240" cy="2639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Prism 9" r:id="rId5" imgW="4703290" imgH="2936828" progId="Prism9.Document">
                    <p:embed/>
                  </p:oleObj>
                </mc:Choice>
                <mc:Fallback>
                  <p:oleObj name="Prism 9" r:id="rId5" imgW="4703290" imgH="2936828" progId="Prism9.Document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1372507" y="4294109"/>
                          <a:ext cx="4206240" cy="26395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1371988" y="4004996"/>
              <a:ext cx="3289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B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71988" y="1460568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62186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933613"/>
            <a:ext cx="66975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Supplemental Figure 1</a:t>
            </a:r>
            <a:r>
              <a:rPr lang="en-US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association between %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pDCs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%LDGs (A) and %G-MDSCs (B) was investigated among SLE patients and healthy controls. A significant positive correlation exists between %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pDCs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%LDGs in healthy controls, while a negative correlation existed among SLE patients. A similar, though not significant trend was seen among %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pDCs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%G-MDSCs.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775857" y="706517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182268" y="500736"/>
            <a:ext cx="6502917" cy="8282404"/>
            <a:chOff x="66156" y="87086"/>
            <a:chExt cx="6502917" cy="8282404"/>
          </a:xfrm>
        </p:grpSpPr>
        <p:grpSp>
          <p:nvGrpSpPr>
            <p:cNvPr id="19" name="Group 18"/>
            <p:cNvGrpSpPr/>
            <p:nvPr/>
          </p:nvGrpSpPr>
          <p:grpSpPr>
            <a:xfrm>
              <a:off x="174171" y="87086"/>
              <a:ext cx="6394902" cy="3195121"/>
              <a:chOff x="-34250" y="369988"/>
              <a:chExt cx="6962553" cy="3819425"/>
            </a:xfrm>
          </p:grpSpPr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7800293"/>
                  </p:ext>
                </p:extLst>
              </p:nvPr>
            </p:nvGraphicFramePr>
            <p:xfrm>
              <a:off x="1448027" y="793750"/>
              <a:ext cx="2212975" cy="3395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0" name="Prism 9" r:id="rId3" imgW="2541478" imgH="3896867" progId="Prism9.Document">
                      <p:embed/>
                    </p:oleObj>
                  </mc:Choice>
                  <mc:Fallback>
                    <p:oleObj name="Prism 9" r:id="rId3" imgW="2541478" imgH="3896867" progId="Prism9.Document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448027" y="793750"/>
                            <a:ext cx="2212975" cy="33956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3420800"/>
                  </p:ext>
                </p:extLst>
              </p:nvPr>
            </p:nvGraphicFramePr>
            <p:xfrm>
              <a:off x="3361647" y="575583"/>
              <a:ext cx="1798637" cy="2781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1" name="Prism 9" r:id="rId5" imgW="2065738" imgH="3194206" progId="Prism9.Document">
                      <p:embed/>
                    </p:oleObj>
                  </mc:Choice>
                  <mc:Fallback>
                    <p:oleObj name="Prism 9" r:id="rId5" imgW="2065738" imgH="3194206" progId="Prism9.Document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3361647" y="575583"/>
                            <a:ext cx="1798637" cy="2781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09865452"/>
                  </p:ext>
                </p:extLst>
              </p:nvPr>
            </p:nvGraphicFramePr>
            <p:xfrm>
              <a:off x="5129666" y="577171"/>
              <a:ext cx="1798637" cy="2862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2" name="Prism 9" r:id="rId7" imgW="2065738" imgH="3285685" progId="Prism9.Document">
                      <p:embed/>
                    </p:oleObj>
                  </mc:Choice>
                  <mc:Fallback>
                    <p:oleObj name="Prism 9" r:id="rId7" imgW="2065738" imgH="3285685" progId="Prism9.Document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5129666" y="577171"/>
                            <a:ext cx="1798637" cy="286226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7861725"/>
                  </p:ext>
                </p:extLst>
              </p:nvPr>
            </p:nvGraphicFramePr>
            <p:xfrm>
              <a:off x="-34250" y="578077"/>
              <a:ext cx="1927226" cy="3416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3" name="Prism 9" r:id="rId9" imgW="2213754" imgH="3922798" progId="Prism9.Document">
                      <p:embed/>
                    </p:oleObj>
                  </mc:Choice>
                  <mc:Fallback>
                    <p:oleObj name="Prism 9" r:id="rId9" imgW="2213754" imgH="3922798" progId="Prism9.Document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-34250" y="578077"/>
                            <a:ext cx="1927226" cy="3416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87444" y="369988"/>
                <a:ext cx="324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A</a:t>
                </a:r>
                <a:endParaRPr lang="en-US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738884" y="369988"/>
                <a:ext cx="3145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B</a:t>
                </a:r>
                <a:endParaRPr lang="en-US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532188" y="369988"/>
                <a:ext cx="3080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323890" y="369988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D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174171" y="3164584"/>
              <a:ext cx="6378443" cy="3162437"/>
              <a:chOff x="-29483" y="4631808"/>
              <a:chExt cx="6944633" cy="3780355"/>
            </a:xfrm>
          </p:grpSpPr>
          <p:graphicFrame>
            <p:nvGraphicFramePr>
              <p:cNvPr id="3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65928167"/>
                  </p:ext>
                </p:extLst>
              </p:nvPr>
            </p:nvGraphicFramePr>
            <p:xfrm>
              <a:off x="1554389" y="5016500"/>
              <a:ext cx="2214563" cy="33956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4" name="Prism 9" r:id="rId11" imgW="2541478" imgH="3896867" progId="Prism9.Document">
                      <p:embed/>
                    </p:oleObj>
                  </mc:Choice>
                  <mc:Fallback>
                    <p:oleObj name="Prism 9" r:id="rId11" imgW="2541478" imgH="3896867" progId="Prism9.Document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1554389" y="5016500"/>
                            <a:ext cx="2214563" cy="33956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0067052"/>
                  </p:ext>
                </p:extLst>
              </p:nvPr>
            </p:nvGraphicFramePr>
            <p:xfrm>
              <a:off x="3532188" y="5016500"/>
              <a:ext cx="1735137" cy="2562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5" name="Prism 9" r:id="rId13" imgW="1992631" imgH="2939577" progId="Prism9.Document">
                      <p:embed/>
                    </p:oleObj>
                  </mc:Choice>
                  <mc:Fallback>
                    <p:oleObj name="Prism 9" r:id="rId13" imgW="1992631" imgH="2939577" progId="Prism9.Document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3532188" y="5016500"/>
                            <a:ext cx="1735137" cy="25622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097947"/>
                  </p:ext>
                </p:extLst>
              </p:nvPr>
            </p:nvGraphicFramePr>
            <p:xfrm>
              <a:off x="5180013" y="5016500"/>
              <a:ext cx="1735137" cy="2640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6" name="Prism 9" r:id="rId15" imgW="1992631" imgH="3031056" progId="Prism9.Document">
                      <p:embed/>
                    </p:oleObj>
                  </mc:Choice>
                  <mc:Fallback>
                    <p:oleObj name="Prism 9" r:id="rId15" imgW="1992631" imgH="3031056" progId="Prism9.Document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5180013" y="5016500"/>
                            <a:ext cx="1735137" cy="26400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2269552"/>
                  </p:ext>
                </p:extLst>
              </p:nvPr>
            </p:nvGraphicFramePr>
            <p:xfrm>
              <a:off x="-29483" y="5016500"/>
              <a:ext cx="1927225" cy="31956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37" name="Prism 9" r:id="rId17" imgW="2213754" imgH="3668169" progId="Prism9.Document">
                      <p:embed/>
                    </p:oleObj>
                  </mc:Choice>
                  <mc:Fallback>
                    <p:oleObj name="Prism 9" r:id="rId17" imgW="2213754" imgH="3668169" progId="Prism9.Document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-29483" y="5016500"/>
                            <a:ext cx="1927225" cy="31956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87444" y="4631808"/>
                <a:ext cx="296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38884" y="4631808"/>
                <a:ext cx="290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F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532188" y="4631808"/>
                <a:ext cx="3305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G</a:t>
                </a:r>
                <a:endParaRPr lang="en-US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23890" y="4631808"/>
                <a:ext cx="3289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H</a:t>
                </a:r>
              </a:p>
            </p:txBody>
          </p:sp>
        </p:grpSp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6980196"/>
                </p:ext>
              </p:extLst>
            </p:nvPr>
          </p:nvGraphicFramePr>
          <p:xfrm>
            <a:off x="217215" y="6159690"/>
            <a:ext cx="3162300" cy="220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8" name="Prism 9" r:id="rId19" imgW="4303982" imgH="3009807" progId="Prism9.Document">
                    <p:embed/>
                  </p:oleObj>
                </mc:Choice>
                <mc:Fallback>
                  <p:oleObj name="Prism 9" r:id="rId19" imgW="4303982" imgH="3009807" progId="Prism9.Document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215" y="6159690"/>
                          <a:ext cx="3162300" cy="22098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Box 21"/>
            <p:cNvSpPr txBox="1"/>
            <p:nvPr/>
          </p:nvSpPr>
          <p:spPr>
            <a:xfrm>
              <a:off x="66156" y="6062431"/>
              <a:ext cx="2455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I</a:t>
              </a:r>
              <a:endParaRPr lang="en-US" b="1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707441" y="6302481"/>
            <a:ext cx="30132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Supplemental Figure </a:t>
            </a:r>
            <a:r>
              <a:rPr lang="en-US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association between sex hormones and disease characteristics was investigated. Estradiol/Testosterone ratio in females (A-D) and males (E-H) with SLE was compared among patients with or without renal disease (A and E), cutaneous disease (B and F), Arthritis (C and G) and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cytopenias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 and H). The estradiol/testosterone ratio was also compared overall SLEDAI 2K scores in males and females with SLE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(I).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 were made using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unpaired T-Test.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Bars represent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and SEM. SLE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(N =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65, SLE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(N =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p &lt; 0.05; ** p &lt;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62186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75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733235"/>
            <a:ext cx="6858000" cy="1475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545"/>
              </a:spcAft>
            </a:pPr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Supplemental Figure 3</a:t>
            </a:r>
            <a:r>
              <a:rPr lang="en-US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TLR7 and TLR9 are not expressed among LDGs.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subset of PBMCs were fixed and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permeabilized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stained for intracellular TLR7 (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C and E) 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TLR9  (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 D and F)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expression in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pDCs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 and B) and LDGs (C, D, E and F).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Mean fluorescent intensity was measured and normalized to isotype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controls (isotypes shown in red on C and D for LDGs).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Comparisons were made using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Kruskal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-Wallis Test with Dunn’s test for multiple comparisons. Bars represent median and interquartile range.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aSLE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 (N = 8), </a:t>
            </a:r>
            <a:r>
              <a:rPr lang="en-US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iSLE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 (N = 30),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(N = 12),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aSLE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N = 4),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iSLE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(N = 6), and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HC </a:t>
            </a:r>
            <a:r>
              <a:rPr lang="en-US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(N = 5). </a:t>
            </a:r>
            <a:r>
              <a:rPr lang="en-US" sz="1200" dirty="0"/>
              <a:t>* p &lt; 0.05; ** p &lt; 0.01; *** p &lt; </a:t>
            </a:r>
            <a:r>
              <a:rPr lang="en-US" sz="1200" dirty="0" smtClean="0"/>
              <a:t>0.001</a:t>
            </a:r>
            <a:r>
              <a:rPr lang="en-US" sz="1200" dirty="0"/>
              <a:t>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2186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3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59972" y="517038"/>
            <a:ext cx="4967392" cy="7236853"/>
            <a:chOff x="906717" y="213723"/>
            <a:chExt cx="5062161" cy="7643616"/>
          </a:xfrm>
        </p:grpSpPr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9253230"/>
                </p:ext>
              </p:extLst>
            </p:nvPr>
          </p:nvGraphicFramePr>
          <p:xfrm>
            <a:off x="906717" y="5710172"/>
            <a:ext cx="2436311" cy="2125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2" name="Prism 9" r:id="rId3" imgW="2962050" imgH="2755392" progId="Prism9.Document">
                    <p:embed/>
                  </p:oleObj>
                </mc:Choice>
                <mc:Fallback>
                  <p:oleObj name="Prism 9" r:id="rId3" imgW="2962050" imgH="2755392" progId="Prism9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06717" y="5710172"/>
                          <a:ext cx="2436311" cy="2125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2026595"/>
                </p:ext>
              </p:extLst>
            </p:nvPr>
          </p:nvGraphicFramePr>
          <p:xfrm>
            <a:off x="3514968" y="5739039"/>
            <a:ext cx="2436311" cy="211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3" name="Prism 9" r:id="rId5" imgW="2968169" imgH="2755392" progId="Prism9.Document">
                    <p:embed/>
                  </p:oleObj>
                </mc:Choice>
                <mc:Fallback>
                  <p:oleObj name="Prism 9" r:id="rId5" imgW="2968169" imgH="2755392" progId="Prism9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14968" y="5739039"/>
                          <a:ext cx="2436311" cy="2118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938039" y="2999602"/>
              <a:ext cx="295274" cy="344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6" b="1" dirty="0"/>
                <a:t>C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43028" y="2993658"/>
              <a:ext cx="317716" cy="344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6" b="1" dirty="0"/>
                <a:t>D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3777199"/>
                </p:ext>
              </p:extLst>
            </p:nvPr>
          </p:nvGraphicFramePr>
          <p:xfrm>
            <a:off x="1049091" y="213723"/>
            <a:ext cx="2293937" cy="290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" name="Prism 9" r:id="rId7" imgW="2696798" imgH="3419940" progId="Prism9.Document">
                    <p:embed/>
                  </p:oleObj>
                </mc:Choice>
                <mc:Fallback>
                  <p:oleObj name="Prism 9" r:id="rId7" imgW="2696798" imgH="3419940" progId="Prism9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49091" y="213723"/>
                          <a:ext cx="2293937" cy="29098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2167772"/>
                </p:ext>
              </p:extLst>
            </p:nvPr>
          </p:nvGraphicFramePr>
          <p:xfrm>
            <a:off x="3661106" y="561786"/>
            <a:ext cx="2286000" cy="2561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" name="Prism 9" r:id="rId9" imgW="2696798" imgH="3022147" progId="Prism9.Document">
                    <p:embed/>
                  </p:oleObj>
                </mc:Choice>
                <mc:Fallback>
                  <p:oleObj name="Prism 9" r:id="rId9" imgW="2696798" imgH="3022147" progId="Prism9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661106" y="561786"/>
                          <a:ext cx="2286000" cy="2561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932763" y="545326"/>
              <a:ext cx="311304" cy="344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6" b="1" dirty="0"/>
                <a:t>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9329" y="549216"/>
              <a:ext cx="301686" cy="344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6" b="1" dirty="0"/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74018" y="3373591"/>
              <a:ext cx="1994860" cy="181884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53983" y="3370310"/>
              <a:ext cx="1994860" cy="1818843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715558" y="5068113"/>
              <a:ext cx="12858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TLR7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675331" y="5115922"/>
              <a:ext cx="143779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445736" y="5068113"/>
              <a:ext cx="12858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TLR9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399418" y="5115922"/>
              <a:ext cx="13785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38039" y="5470851"/>
              <a:ext cx="287258" cy="344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6" b="1" dirty="0"/>
                <a:t>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43028" y="5464907"/>
              <a:ext cx="280846" cy="3440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36" b="1" dirty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6253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/>
          <p:cNvSpPr/>
          <p:nvPr/>
        </p:nvSpPr>
        <p:spPr>
          <a:xfrm>
            <a:off x="533988" y="7625095"/>
            <a:ext cx="57887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ea typeface="Calibri" panose="020F0502020204030204" pitchFamily="34" charset="0"/>
              </a:rPr>
              <a:t>Supplemental Figure 4</a:t>
            </a:r>
            <a:r>
              <a:rPr lang="en-US" sz="1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PBMCs from a subset of healthy controls and patients with active SLE disease were cultured in the absence or presence of TLR7 agonist (ORN R 2336) or TLR9 agonist (ODN2216) for 6 hours. Cells were then fixed and stained for intracellular levels of IFN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TNF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, IL-6, and IL-10. Representative gating strategies are shown on </a:t>
            </a:r>
            <a:r>
              <a:rPr lang="en-US" sz="1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pDCs</a:t>
            </a:r>
            <a:r>
              <a:rPr lang="en-US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 population. </a:t>
            </a: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0" y="62186"/>
            <a:ext cx="228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Figure 4</a:t>
            </a:r>
            <a:endParaRPr lang="en-US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10631" y="2312581"/>
            <a:ext cx="6788890" cy="5048650"/>
            <a:chOff x="-921005" y="1433935"/>
            <a:chExt cx="8544032" cy="6092102"/>
          </a:xfrm>
        </p:grpSpPr>
        <p:grpSp>
          <p:nvGrpSpPr>
            <p:cNvPr id="120" name="Group 119"/>
            <p:cNvGrpSpPr/>
            <p:nvPr/>
          </p:nvGrpSpPr>
          <p:grpSpPr>
            <a:xfrm>
              <a:off x="6250140" y="2199564"/>
              <a:ext cx="1372887" cy="1418198"/>
              <a:chOff x="6808343" y="2276577"/>
              <a:chExt cx="1372887" cy="1418198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73999" y="2276577"/>
                <a:ext cx="1107231" cy="1195535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350235" y="3393377"/>
                <a:ext cx="558919" cy="301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IL-6</a:t>
                </a: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V="1">
                <a:off x="7223444" y="3422455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 rot="16200000">
                <a:off x="6634524" y="2706604"/>
                <a:ext cx="681871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IL-10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rot="16200000" flipV="1">
                <a:off x="6669690" y="2873720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9" name="Group 118"/>
            <p:cNvGrpSpPr/>
            <p:nvPr/>
          </p:nvGrpSpPr>
          <p:grpSpPr>
            <a:xfrm>
              <a:off x="4916054" y="2199564"/>
              <a:ext cx="1383146" cy="1418197"/>
              <a:chOff x="5446868" y="2276577"/>
              <a:chExt cx="1383146" cy="1418197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2783" y="2276577"/>
                <a:ext cx="1107231" cy="1195535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003437" y="3393376"/>
                <a:ext cx="685708" cy="301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IFN</a:t>
                </a:r>
                <a:r>
                  <a:rPr lang="el-GR" sz="1100" dirty="0"/>
                  <a:t>α</a:t>
                </a:r>
                <a:endParaRPr lang="en-US" sz="1100" dirty="0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>
              <a:xfrm flipV="1">
                <a:off x="5876647" y="3422455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 rot="16200000">
                <a:off x="5194670" y="2706604"/>
                <a:ext cx="838630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TNF</a:t>
                </a:r>
                <a:r>
                  <a:rPr lang="el-GR" sz="1100" dirty="0"/>
                  <a:t>α</a:t>
                </a:r>
                <a:endParaRPr lang="en-US" sz="1100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rot="16200000" flipV="1">
                <a:off x="5328750" y="2873721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1" name="Group 120"/>
            <p:cNvGrpSpPr/>
            <p:nvPr/>
          </p:nvGrpSpPr>
          <p:grpSpPr>
            <a:xfrm>
              <a:off x="6240319" y="4057258"/>
              <a:ext cx="1382708" cy="1424268"/>
              <a:chOff x="6792394" y="4086328"/>
              <a:chExt cx="1382708" cy="142426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67871" y="4086328"/>
                <a:ext cx="1107231" cy="1195535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344919" y="5209199"/>
                <a:ext cx="558918" cy="3013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IL-6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V="1">
                <a:off x="7218127" y="5238279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 rot="16200000">
                <a:off x="6618575" y="4522429"/>
                <a:ext cx="681871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IL-10</a:t>
                </a: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 rot="16200000" flipV="1">
                <a:off x="6664373" y="4689544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oup 121"/>
            <p:cNvGrpSpPr/>
            <p:nvPr/>
          </p:nvGrpSpPr>
          <p:grpSpPr>
            <a:xfrm>
              <a:off x="4920753" y="4057258"/>
              <a:ext cx="1373747" cy="1424270"/>
              <a:chOff x="5409655" y="4086328"/>
              <a:chExt cx="1373747" cy="142427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6171" y="4086328"/>
                <a:ext cx="1107231" cy="1195535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5950276" y="5209200"/>
                <a:ext cx="685709" cy="301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IFN</a:t>
                </a:r>
                <a:r>
                  <a:rPr lang="el-GR" sz="1100" dirty="0"/>
                  <a:t>α</a:t>
                </a:r>
                <a:endParaRPr lang="en-US" sz="1100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V="1">
                <a:off x="5823486" y="5238279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 rot="16200000">
                <a:off x="5157457" y="4522429"/>
                <a:ext cx="838629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TNF</a:t>
                </a:r>
                <a:r>
                  <a:rPr lang="el-GR" sz="1100" dirty="0"/>
                  <a:t>α</a:t>
                </a:r>
                <a:endParaRPr lang="en-US" sz="1100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rot="16200000" flipV="1">
                <a:off x="5275589" y="4689545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6" name="Group 125"/>
            <p:cNvGrpSpPr/>
            <p:nvPr/>
          </p:nvGrpSpPr>
          <p:grpSpPr>
            <a:xfrm>
              <a:off x="6237228" y="6075447"/>
              <a:ext cx="1378906" cy="1418821"/>
              <a:chOff x="6794014" y="6101007"/>
              <a:chExt cx="1378906" cy="141882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5689" y="6101007"/>
                <a:ext cx="1107231" cy="1195535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7335907" y="7218431"/>
                <a:ext cx="558917" cy="3013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IL-6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V="1">
                <a:off x="7209115" y="7247510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 rot="16200000">
                <a:off x="6620195" y="6531657"/>
                <a:ext cx="681871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IL-10</a:t>
                </a: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rot="16200000" flipV="1">
                <a:off x="6655361" y="6698775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/>
            <p:cNvGrpSpPr/>
            <p:nvPr/>
          </p:nvGrpSpPr>
          <p:grpSpPr>
            <a:xfrm>
              <a:off x="4912609" y="6075447"/>
              <a:ext cx="1376454" cy="1418820"/>
              <a:chOff x="5384697" y="6101007"/>
              <a:chExt cx="1376454" cy="141882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53920" y="6101007"/>
                <a:ext cx="1107231" cy="1195535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5925317" y="7218430"/>
                <a:ext cx="685709" cy="3013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IFN</a:t>
                </a:r>
                <a:r>
                  <a:rPr lang="el-GR" sz="1100" dirty="0"/>
                  <a:t>α</a:t>
                </a:r>
                <a:endParaRPr lang="en-US" sz="1100" dirty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V="1">
                <a:off x="5798526" y="7247510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 rot="16200000">
                <a:off x="5132499" y="6531658"/>
                <a:ext cx="838629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TNF</a:t>
                </a:r>
                <a:r>
                  <a:rPr lang="el-GR" sz="1100" dirty="0"/>
                  <a:t>α</a:t>
                </a:r>
                <a:endParaRPr lang="en-US" sz="1100" dirty="0"/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rot="16200000" flipV="1">
                <a:off x="5250629" y="6698776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1882140" y="2199564"/>
              <a:ext cx="1377490" cy="1419443"/>
              <a:chOff x="1759865" y="2104513"/>
              <a:chExt cx="1377490" cy="1419443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28967" y="2104513"/>
                <a:ext cx="1108388" cy="1196783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2301757" y="3222559"/>
                <a:ext cx="558917" cy="3013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IL-6</a:t>
                </a: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 flipV="1">
                <a:off x="2174966" y="3251639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 rot="16200000">
                <a:off x="1586046" y="2535788"/>
                <a:ext cx="681871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IL-10</a:t>
                </a:r>
              </a:p>
            </p:txBody>
          </p:sp>
          <p:cxnSp>
            <p:nvCxnSpPr>
              <p:cNvPr id="44" name="Straight Arrow Connector 43"/>
              <p:cNvCxnSpPr/>
              <p:nvPr/>
            </p:nvCxnSpPr>
            <p:spPr>
              <a:xfrm rot="16200000" flipV="1">
                <a:off x="1621212" y="2702904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/>
            <p:cNvGrpSpPr/>
            <p:nvPr/>
          </p:nvGrpSpPr>
          <p:grpSpPr>
            <a:xfrm>
              <a:off x="540082" y="2199564"/>
              <a:ext cx="1379595" cy="1419445"/>
              <a:chOff x="397249" y="2104513"/>
              <a:chExt cx="1379595" cy="1419445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8457" y="2104513"/>
                <a:ext cx="1108387" cy="1196783"/>
              </a:xfrm>
              <a:prstGeom prst="rect">
                <a:avLst/>
              </a:prstGeom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943188" y="3222560"/>
                <a:ext cx="685709" cy="301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IFN</a:t>
                </a:r>
                <a:r>
                  <a:rPr lang="el-GR" sz="1100" dirty="0"/>
                  <a:t>α</a:t>
                </a:r>
                <a:endParaRPr lang="en-US" sz="1100" dirty="0"/>
              </a:p>
            </p:txBody>
          </p:sp>
          <p:cxnSp>
            <p:nvCxnSpPr>
              <p:cNvPr id="42" name="Straight Arrow Connector 41"/>
              <p:cNvCxnSpPr/>
              <p:nvPr/>
            </p:nvCxnSpPr>
            <p:spPr>
              <a:xfrm flipV="1">
                <a:off x="816399" y="3251639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 rot="16200000">
                <a:off x="145051" y="2535788"/>
                <a:ext cx="838629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TNF</a:t>
                </a:r>
                <a:r>
                  <a:rPr lang="el-GR" sz="1100" dirty="0"/>
                  <a:t>α</a:t>
                </a:r>
                <a:endParaRPr lang="en-US" sz="1100" dirty="0"/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 rot="16200000" flipV="1">
                <a:off x="268502" y="2702905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/>
            <p:cNvGrpSpPr/>
            <p:nvPr/>
          </p:nvGrpSpPr>
          <p:grpSpPr>
            <a:xfrm>
              <a:off x="1883297" y="4057258"/>
              <a:ext cx="1376333" cy="1424268"/>
              <a:chOff x="1759866" y="4022329"/>
              <a:chExt cx="1376333" cy="1424268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8968" y="4022329"/>
                <a:ext cx="1107231" cy="1195535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2301760" y="5145200"/>
                <a:ext cx="558917" cy="3013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IL-6</a:t>
                </a:r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2174966" y="5174280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 rot="16200000">
                <a:off x="1586047" y="4458430"/>
                <a:ext cx="681871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IL-10</a:t>
                </a:r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16200000" flipV="1">
                <a:off x="1621212" y="4625545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/>
          </p:nvGrpSpPr>
          <p:grpSpPr>
            <a:xfrm>
              <a:off x="540082" y="4057258"/>
              <a:ext cx="1379595" cy="1424270"/>
              <a:chOff x="397249" y="4022329"/>
              <a:chExt cx="1379595" cy="1424270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9613" y="4022329"/>
                <a:ext cx="1107231" cy="1195535"/>
              </a:xfrm>
              <a:prstGeom prst="rect">
                <a:avLst/>
              </a:prstGeom>
            </p:spPr>
          </p:pic>
          <p:sp>
            <p:nvSpPr>
              <p:cNvPr id="49" name="TextBox 48"/>
              <p:cNvSpPr txBox="1"/>
              <p:nvPr/>
            </p:nvSpPr>
            <p:spPr>
              <a:xfrm>
                <a:off x="943188" y="5145201"/>
                <a:ext cx="685709" cy="301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IFN</a:t>
                </a:r>
                <a:r>
                  <a:rPr lang="el-GR" sz="1100" dirty="0"/>
                  <a:t>α</a:t>
                </a:r>
                <a:endParaRPr lang="en-US" sz="1100" dirty="0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flipV="1">
                <a:off x="816399" y="5174280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 rot="16200000">
                <a:off x="145051" y="4458430"/>
                <a:ext cx="838629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TNF</a:t>
                </a:r>
                <a:r>
                  <a:rPr lang="el-GR" sz="1100" dirty="0"/>
                  <a:t>α</a:t>
                </a:r>
                <a:endParaRPr lang="en-US" sz="1100" dirty="0"/>
              </a:p>
            </p:txBody>
          </p:sp>
          <p:cxnSp>
            <p:nvCxnSpPr>
              <p:cNvPr id="54" name="Straight Arrow Connector 53"/>
              <p:cNvCxnSpPr/>
              <p:nvPr/>
            </p:nvCxnSpPr>
            <p:spPr>
              <a:xfrm rot="16200000" flipV="1">
                <a:off x="268502" y="4625546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1883295" y="6075447"/>
              <a:ext cx="1376334" cy="1418821"/>
              <a:chOff x="1759864" y="5998422"/>
              <a:chExt cx="1376334" cy="1418821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28967" y="5998422"/>
                <a:ext cx="1107231" cy="1195535"/>
              </a:xfrm>
              <a:prstGeom prst="rect">
                <a:avLst/>
              </a:prstGeom>
            </p:spPr>
          </p:pic>
          <p:sp>
            <p:nvSpPr>
              <p:cNvPr id="55" name="TextBox 54"/>
              <p:cNvSpPr txBox="1"/>
              <p:nvPr/>
            </p:nvSpPr>
            <p:spPr>
              <a:xfrm>
                <a:off x="2301760" y="7115846"/>
                <a:ext cx="558917" cy="3013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IL-6</a:t>
                </a: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>
              <a:xfrm flipV="1">
                <a:off x="2174966" y="7144925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xtBox 58"/>
              <p:cNvSpPr txBox="1"/>
              <p:nvPr/>
            </p:nvSpPr>
            <p:spPr>
              <a:xfrm rot="16200000">
                <a:off x="1586045" y="6429072"/>
                <a:ext cx="681871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IL-10</a:t>
                </a: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 rot="16200000" flipV="1">
                <a:off x="1621212" y="6596190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6" name="Group 115"/>
            <p:cNvGrpSpPr/>
            <p:nvPr/>
          </p:nvGrpSpPr>
          <p:grpSpPr>
            <a:xfrm>
              <a:off x="540083" y="6075447"/>
              <a:ext cx="1379594" cy="1418820"/>
              <a:chOff x="397250" y="5998422"/>
              <a:chExt cx="1379594" cy="141882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9613" y="5998422"/>
                <a:ext cx="1107231" cy="1195535"/>
              </a:xfrm>
              <a:prstGeom prst="rect">
                <a:avLst/>
              </a:prstGeom>
            </p:spPr>
          </p:pic>
          <p:sp>
            <p:nvSpPr>
              <p:cNvPr id="57" name="TextBox 56"/>
              <p:cNvSpPr txBox="1"/>
              <p:nvPr/>
            </p:nvSpPr>
            <p:spPr>
              <a:xfrm>
                <a:off x="943188" y="7115845"/>
                <a:ext cx="685709" cy="3013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IFN</a:t>
                </a:r>
                <a:r>
                  <a:rPr lang="el-GR" sz="1100" dirty="0"/>
                  <a:t>α</a:t>
                </a:r>
                <a:endParaRPr lang="en-US" sz="1100" dirty="0"/>
              </a:p>
            </p:txBody>
          </p:sp>
          <p:cxnSp>
            <p:nvCxnSpPr>
              <p:cNvPr id="58" name="Straight Arrow Connector 57"/>
              <p:cNvCxnSpPr/>
              <p:nvPr/>
            </p:nvCxnSpPr>
            <p:spPr>
              <a:xfrm flipV="1">
                <a:off x="816399" y="7144925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 rot="16200000">
                <a:off x="145052" y="6429074"/>
                <a:ext cx="838629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/>
                  <a:t>TNF</a:t>
                </a:r>
                <a:r>
                  <a:rPr lang="el-GR" sz="1100" dirty="0"/>
                  <a:t>α</a:t>
                </a:r>
                <a:endParaRPr lang="en-US" sz="1100" dirty="0"/>
              </a:p>
            </p:txBody>
          </p:sp>
          <p:cxnSp>
            <p:nvCxnSpPr>
              <p:cNvPr id="62" name="Straight Arrow Connector 61"/>
              <p:cNvCxnSpPr/>
              <p:nvPr/>
            </p:nvCxnSpPr>
            <p:spPr>
              <a:xfrm rot="16200000" flipV="1">
                <a:off x="268502" y="6596191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/>
            <p:cNvSpPr txBox="1"/>
            <p:nvPr/>
          </p:nvSpPr>
          <p:spPr>
            <a:xfrm>
              <a:off x="-42233" y="1433935"/>
              <a:ext cx="2679083" cy="301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Healthy Control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-579322" y="1702726"/>
              <a:ext cx="3657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412786" y="1447346"/>
              <a:ext cx="2379247" cy="301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SLE Patient</a:t>
              </a:r>
            </a:p>
          </p:txBody>
        </p:sp>
        <p:cxnSp>
          <p:nvCxnSpPr>
            <p:cNvPr id="66" name="Straight Connector 65"/>
            <p:cNvCxnSpPr/>
            <p:nvPr/>
          </p:nvCxnSpPr>
          <p:spPr>
            <a:xfrm>
              <a:off x="3826786" y="1702726"/>
              <a:ext cx="3413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597473" y="1821221"/>
              <a:ext cx="5726537" cy="301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Unstimulated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-752791" y="2053411"/>
              <a:ext cx="8229600" cy="10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598776" y="3725830"/>
              <a:ext cx="5723930" cy="301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TLR 7 agonist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>
              <a:off x="-751539" y="3974511"/>
              <a:ext cx="8229600" cy="9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80973" y="5648942"/>
              <a:ext cx="5359535" cy="301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TLR 9 agonist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-752792" y="5889100"/>
              <a:ext cx="8229600" cy="93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8" name="Group 117"/>
            <p:cNvGrpSpPr/>
            <p:nvPr/>
          </p:nvGrpSpPr>
          <p:grpSpPr>
            <a:xfrm>
              <a:off x="3505763" y="2199564"/>
              <a:ext cx="1472979" cy="1423294"/>
              <a:chOff x="3929060" y="2266051"/>
              <a:chExt cx="1472979" cy="1423294"/>
            </a:xfrm>
          </p:grpSpPr>
          <p:pic>
            <p:nvPicPr>
              <p:cNvPr id="78" name="Picture 77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12762" y="2266051"/>
                <a:ext cx="1189277" cy="1197864"/>
              </a:xfrm>
              <a:prstGeom prst="rect">
                <a:avLst/>
              </a:prstGeom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4283672" y="3387947"/>
                <a:ext cx="1052233" cy="301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Isotype-PE</a:t>
                </a:r>
                <a:endParaRPr lang="en-US" sz="1100" dirty="0"/>
              </a:p>
            </p:txBody>
          </p:sp>
          <p:cxnSp>
            <p:nvCxnSpPr>
              <p:cNvPr id="82" name="Straight Arrow Connector 81"/>
              <p:cNvCxnSpPr/>
              <p:nvPr/>
            </p:nvCxnSpPr>
            <p:spPr>
              <a:xfrm flipV="1">
                <a:off x="4405798" y="3420788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 rot="16200000">
                <a:off x="3518809" y="2676302"/>
                <a:ext cx="1154736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Isotype- APC</a:t>
                </a:r>
                <a:endParaRPr lang="en-US" sz="1100" dirty="0"/>
              </a:p>
            </p:txBody>
          </p:sp>
          <p:cxnSp>
            <p:nvCxnSpPr>
              <p:cNvPr id="84" name="Straight Arrow Connector 83"/>
              <p:cNvCxnSpPr/>
              <p:nvPr/>
            </p:nvCxnSpPr>
            <p:spPr>
              <a:xfrm rot="16200000" flipV="1">
                <a:off x="3804741" y="2850790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oup 122"/>
            <p:cNvGrpSpPr/>
            <p:nvPr/>
          </p:nvGrpSpPr>
          <p:grpSpPr>
            <a:xfrm>
              <a:off x="3492181" y="4055898"/>
              <a:ext cx="1460286" cy="1426990"/>
              <a:chOff x="3802739" y="4094752"/>
              <a:chExt cx="1460286" cy="1426990"/>
            </a:xfrm>
          </p:grpSpPr>
          <p:pic>
            <p:nvPicPr>
              <p:cNvPr id="79" name="Picture 78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73748" y="4094752"/>
                <a:ext cx="1189277" cy="1197864"/>
              </a:xfrm>
              <a:prstGeom prst="rect">
                <a:avLst/>
              </a:prstGeom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4170934" y="5220344"/>
                <a:ext cx="1052232" cy="301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Isotype-PE</a:t>
                </a:r>
                <a:endParaRPr lang="en-US" sz="1100" dirty="0"/>
              </a:p>
            </p:txBody>
          </p:sp>
          <p:cxnSp>
            <p:nvCxnSpPr>
              <p:cNvPr id="86" name="Straight Arrow Connector 85"/>
              <p:cNvCxnSpPr/>
              <p:nvPr/>
            </p:nvCxnSpPr>
            <p:spPr>
              <a:xfrm flipV="1">
                <a:off x="4293059" y="5253185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 rot="16200000">
                <a:off x="3392488" y="4508698"/>
                <a:ext cx="1154736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Isotype- APC</a:t>
                </a:r>
                <a:endParaRPr lang="en-US" sz="1100" dirty="0"/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 rot="16200000" flipV="1">
                <a:off x="3692002" y="4683187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oup 123"/>
            <p:cNvGrpSpPr/>
            <p:nvPr/>
          </p:nvGrpSpPr>
          <p:grpSpPr>
            <a:xfrm>
              <a:off x="3492181" y="6073211"/>
              <a:ext cx="1473799" cy="1423294"/>
              <a:chOff x="3720780" y="6148000"/>
              <a:chExt cx="1473799" cy="1423294"/>
            </a:xfrm>
          </p:grpSpPr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05302" y="6148664"/>
                <a:ext cx="1189277" cy="1197864"/>
              </a:xfrm>
              <a:prstGeom prst="rect">
                <a:avLst/>
              </a:prstGeom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4088974" y="7269896"/>
                <a:ext cx="1052233" cy="301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Isotype-PE</a:t>
                </a:r>
                <a:endParaRPr lang="en-US" sz="1100" dirty="0"/>
              </a:p>
            </p:txBody>
          </p:sp>
          <p:cxnSp>
            <p:nvCxnSpPr>
              <p:cNvPr id="90" name="Straight Arrow Connector 89"/>
              <p:cNvCxnSpPr/>
              <p:nvPr/>
            </p:nvCxnSpPr>
            <p:spPr>
              <a:xfrm flipV="1">
                <a:off x="4211100" y="7302737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 rot="16200000">
                <a:off x="3310529" y="6558251"/>
                <a:ext cx="1154736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Isotype- APC</a:t>
                </a:r>
                <a:endParaRPr lang="en-US" sz="1100" dirty="0"/>
              </a:p>
            </p:txBody>
          </p:sp>
          <p:cxnSp>
            <p:nvCxnSpPr>
              <p:cNvPr id="92" name="Straight Arrow Connector 91"/>
              <p:cNvCxnSpPr/>
              <p:nvPr/>
            </p:nvCxnSpPr>
            <p:spPr>
              <a:xfrm rot="16200000" flipV="1">
                <a:off x="3610043" y="6732739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/>
            <p:cNvGrpSpPr/>
            <p:nvPr/>
          </p:nvGrpSpPr>
          <p:grpSpPr>
            <a:xfrm>
              <a:off x="-886839" y="2199564"/>
              <a:ext cx="1454202" cy="1430106"/>
              <a:chOff x="-1002408" y="2045393"/>
              <a:chExt cx="1454202" cy="1430106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737483" y="2045393"/>
                <a:ext cx="1189277" cy="1197864"/>
              </a:xfrm>
              <a:prstGeom prst="rect">
                <a:avLst/>
              </a:prstGeom>
            </p:spPr>
          </p:pic>
          <p:sp>
            <p:nvSpPr>
              <p:cNvPr id="93" name="TextBox 92"/>
              <p:cNvSpPr txBox="1"/>
              <p:nvPr/>
            </p:nvSpPr>
            <p:spPr>
              <a:xfrm>
                <a:off x="-597001" y="3174102"/>
                <a:ext cx="1001556" cy="3013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Isotype-PE</a:t>
                </a:r>
                <a:endParaRPr lang="en-US" sz="1100" dirty="0"/>
              </a:p>
            </p:txBody>
          </p:sp>
          <p:cxnSp>
            <p:nvCxnSpPr>
              <p:cNvPr id="94" name="Straight Arrow Connector 93"/>
              <p:cNvCxnSpPr/>
              <p:nvPr/>
            </p:nvCxnSpPr>
            <p:spPr>
              <a:xfrm flipV="1">
                <a:off x="-546050" y="3206943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/>
              <p:cNvSpPr txBox="1"/>
              <p:nvPr/>
            </p:nvSpPr>
            <p:spPr>
              <a:xfrm rot="16200000">
                <a:off x="-1412659" y="2462457"/>
                <a:ext cx="1154736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Isotype- APC</a:t>
                </a:r>
                <a:endParaRPr lang="en-US" sz="1100" dirty="0"/>
              </a:p>
            </p:txBody>
          </p:sp>
          <p:cxnSp>
            <p:nvCxnSpPr>
              <p:cNvPr id="96" name="Straight Arrow Connector 95"/>
              <p:cNvCxnSpPr/>
              <p:nvPr/>
            </p:nvCxnSpPr>
            <p:spPr>
              <a:xfrm rot="16200000" flipV="1">
                <a:off x="-1147107" y="2636945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-886840" y="4057745"/>
              <a:ext cx="1451563" cy="1423295"/>
              <a:chOff x="-1081351" y="3974510"/>
              <a:chExt cx="1451563" cy="1423295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819065" y="3974511"/>
                <a:ext cx="1189277" cy="1197864"/>
              </a:xfrm>
              <a:prstGeom prst="rect">
                <a:avLst/>
              </a:prstGeom>
            </p:spPr>
          </p:pic>
          <p:sp>
            <p:nvSpPr>
              <p:cNvPr id="101" name="TextBox 100"/>
              <p:cNvSpPr txBox="1"/>
              <p:nvPr/>
            </p:nvSpPr>
            <p:spPr>
              <a:xfrm>
                <a:off x="-675942" y="5096407"/>
                <a:ext cx="1016963" cy="301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Isotype-PE</a:t>
                </a:r>
                <a:endParaRPr lang="en-US" sz="1100" dirty="0"/>
              </a:p>
            </p:txBody>
          </p:sp>
          <p:cxnSp>
            <p:nvCxnSpPr>
              <p:cNvPr id="102" name="Straight Arrow Connector 101"/>
              <p:cNvCxnSpPr/>
              <p:nvPr/>
            </p:nvCxnSpPr>
            <p:spPr>
              <a:xfrm flipV="1">
                <a:off x="-624992" y="5129248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/>
            </p:nvSpPr>
            <p:spPr>
              <a:xfrm rot="16200000">
                <a:off x="-1491602" y="4384761"/>
                <a:ext cx="1154736" cy="33423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Isotype- APC</a:t>
                </a:r>
                <a:endParaRPr lang="en-US" sz="1100" dirty="0"/>
              </a:p>
            </p:txBody>
          </p:sp>
          <p:cxnSp>
            <p:nvCxnSpPr>
              <p:cNvPr id="104" name="Straight Arrow Connector 103"/>
              <p:cNvCxnSpPr/>
              <p:nvPr/>
            </p:nvCxnSpPr>
            <p:spPr>
              <a:xfrm rot="16200000" flipV="1">
                <a:off x="-1226049" y="4559250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-921005" y="6073211"/>
              <a:ext cx="1476905" cy="1423294"/>
              <a:chOff x="-1309094" y="5998422"/>
              <a:chExt cx="1476905" cy="1423294"/>
            </a:xfrm>
          </p:grpSpPr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021466" y="5998422"/>
                <a:ext cx="1189277" cy="1197864"/>
              </a:xfrm>
              <a:prstGeom prst="rect">
                <a:avLst/>
              </a:prstGeom>
            </p:spPr>
          </p:pic>
          <p:sp>
            <p:nvSpPr>
              <p:cNvPr id="105" name="TextBox 104"/>
              <p:cNvSpPr txBox="1"/>
              <p:nvPr/>
            </p:nvSpPr>
            <p:spPr>
              <a:xfrm>
                <a:off x="-869520" y="7120318"/>
                <a:ext cx="1016963" cy="3013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Isotype-PE</a:t>
                </a:r>
                <a:endParaRPr lang="en-US" sz="1100" dirty="0"/>
              </a:p>
            </p:txBody>
          </p:sp>
          <p:cxnSp>
            <p:nvCxnSpPr>
              <p:cNvPr id="106" name="Straight Arrow Connector 105"/>
              <p:cNvCxnSpPr/>
              <p:nvPr/>
            </p:nvCxnSpPr>
            <p:spPr>
              <a:xfrm flipV="1">
                <a:off x="-818570" y="7153159"/>
                <a:ext cx="81250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/>
            </p:nvSpPr>
            <p:spPr>
              <a:xfrm rot="16200000">
                <a:off x="-1719344" y="6408672"/>
                <a:ext cx="1154735" cy="33423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 smtClean="0"/>
                  <a:t>Isotype- APC</a:t>
                </a:r>
                <a:endParaRPr lang="en-US" sz="1100" dirty="0"/>
              </a:p>
            </p:txBody>
          </p:sp>
          <p:cxnSp>
            <p:nvCxnSpPr>
              <p:cNvPr id="108" name="Straight Arrow Connector 107"/>
              <p:cNvCxnSpPr/>
              <p:nvPr/>
            </p:nvCxnSpPr>
            <p:spPr>
              <a:xfrm rot="16200000" flipV="1">
                <a:off x="-1419627" y="6583161"/>
                <a:ext cx="8386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1" name="Straight Connector 130"/>
            <p:cNvCxnSpPr/>
            <p:nvPr/>
          </p:nvCxnSpPr>
          <p:spPr>
            <a:xfrm flipV="1">
              <a:off x="3466214" y="2112571"/>
              <a:ext cx="2084" cy="1496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flipV="1">
              <a:off x="3457099" y="4130382"/>
              <a:ext cx="2084" cy="1496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flipV="1">
              <a:off x="3464005" y="6029168"/>
              <a:ext cx="2084" cy="1496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6897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1219</TotalTime>
  <Words>515</Words>
  <Application>Microsoft Office PowerPoint</Application>
  <PresentationFormat>Letter Paper (8.5x11 in)</PresentationFormat>
  <Paragraphs>68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Prism 9</vt:lpstr>
      <vt:lpstr>PowerPoint Presentation</vt:lpstr>
      <vt:lpstr>PowerPoint Presentation</vt:lpstr>
      <vt:lpstr>PowerPoint Presentation</vt:lpstr>
      <vt:lpstr>PowerPoint Presentation</vt:lpstr>
    </vt:vector>
  </TitlesOfParts>
  <Company>Cleveland Clinic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Jorgensen, Ph.D., Trine</dc:creator>
  <cp:lastModifiedBy>Jorgensen, Ph.D., Trine</cp:lastModifiedBy>
  <cp:revision>20</cp:revision>
  <dcterms:created xsi:type="dcterms:W3CDTF">2022-03-01T00:16:21Z</dcterms:created>
  <dcterms:modified xsi:type="dcterms:W3CDTF">2022-05-13T16:48:42Z</dcterms:modified>
</cp:coreProperties>
</file>