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1" autoAdjust="0"/>
    <p:restoredTop sz="94660"/>
  </p:normalViewPr>
  <p:slideViewPr>
    <p:cSldViewPr snapToGrid="0">
      <p:cViewPr>
        <p:scale>
          <a:sx n="130" d="100"/>
          <a:sy n="130" d="100"/>
        </p:scale>
        <p:origin x="6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3513F-D5B0-4722-8308-C1CB8DAB5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13A2AA-6991-40AA-9F3E-EC63F46D7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279A3-0446-4221-8FC8-8119DC59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BB917F-9F59-43E3-9D07-71913010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3BD5D-5FAC-4B6E-B527-868F27DB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16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A32C0-E5F0-4843-BF99-F16FC995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0C3FB7-BD35-4805-86F9-9AB6E8AC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50801C-7463-4A91-9E4B-0D154B8D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5ED50C-8625-45E4-BCB4-E3BD46E6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70AB67-16B9-470A-AA7A-60643780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7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6C2B40-0C9D-4B9E-93CD-A2A4CCC22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B38B0B-F60E-43C9-A5BF-346C4384C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68DB97-FD9F-4CF8-B18F-43E0733D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06D91-642C-43BE-B9E3-CDD92274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3B9746-692C-4115-9617-74DB4571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85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9F8A3-608F-4133-ABBE-C1FEA222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E5A7A-AAE7-4968-BDC9-A2511640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3CE4E6-752A-4F49-93CB-03E14D9F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1C9117-4509-4E59-88BE-FBDD9548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C2BCC-77B1-4C4D-8B74-EE45F95E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1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9E384-490B-470D-9F39-830E3041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0FF78A-714E-4DBB-A16E-7043E261A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D967D4-E700-4AA7-BBA8-515438E0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22BC9E-8758-4B6F-AAB4-EA1A93CA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B8BC03-1458-46BA-B7D9-EC34B04F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5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4DBC7-A623-4779-8078-7151C452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FAA28A-46E1-4AB7-8729-0E23F9728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8D7051-F896-48D4-9DE4-A8FCC1148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74A6B9-5A49-40ED-A34E-4282FB9D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513DB2-5BFB-4B6F-B400-45F08D8E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115F18-BB72-405C-8107-6FBC2304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4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6ECE94-F095-4EAC-9EB9-5C89FC17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824081-0C49-469A-8699-949C1E274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6CB012-7775-4D69-BFE5-53D519F32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45893CF-5D72-4418-9BBB-F5D05D786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CBF746-34D4-4F29-8CF1-0534D7B07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B2F075-4F8B-4F41-BB30-11317E47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77BF112-9C89-4A3E-A680-B3AE3E37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605E88A-9FCC-4383-B564-E0126486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4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3107A-AD69-4208-82CD-EFB0C84F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8DC52D-CB3F-402B-8353-8F4C2DCB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28EC03-FE4F-4A6E-BD51-719CE26B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D49365-B880-494D-A306-AA9BB868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70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25F6AF-3AC4-4A9B-B991-F07556D6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5A10CD-CAAF-4663-835D-C6AF4782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4A0C4B-B328-4405-8E83-82868ABB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47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6F5ED-5416-4D9B-AEEE-7CB0A1CA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5F56E-D57B-4766-8D69-BCC10EEC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3733F6-DF39-4840-913E-3E90F2BD7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F8C114-DD1E-4116-B690-2C46FE05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0984D2-66E7-4716-AE90-D00325F5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0EA9B-6E86-4F6D-821C-6E62B1E0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70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5829A-B2A9-44EC-84F6-053F7164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A97F096-FF9D-4BE2-883A-755E5C46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7C255D-AFE3-4384-BDCB-831596FD9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32DABC-1758-402B-A56F-31F8539D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17A7AA-53E5-4D4A-81C5-DBC530F1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BD7E9B-373A-4A10-848B-32F43FF3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5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C9C7773-9067-46A8-B201-AE3514D0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49FC87-0259-4374-8C72-12612DBE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279068-F517-42B5-A967-6DB832A62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B916-53D3-454C-9B12-FB4C0FD88672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1A2174-6E31-45E8-AD59-FE581D5D8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D2EFD1-D516-46B3-9FEE-4B14713CE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5575-F0D2-4501-95F7-85147267B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09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920D79F8-F965-4D35-A50E-4DDE083941E1}"/>
              </a:ext>
            </a:extLst>
          </p:cNvPr>
          <p:cNvGrpSpPr/>
          <p:nvPr/>
        </p:nvGrpSpPr>
        <p:grpSpPr>
          <a:xfrm>
            <a:off x="759534" y="679400"/>
            <a:ext cx="4313761" cy="3711625"/>
            <a:chOff x="458264" y="765125"/>
            <a:chExt cx="4342336" cy="3692575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C9A2B42-2EDD-42D5-9E8B-253A81B7A2B8}"/>
                </a:ext>
              </a:extLst>
            </p:cNvPr>
            <p:cNvGrpSpPr/>
            <p:nvPr/>
          </p:nvGrpSpPr>
          <p:grpSpPr>
            <a:xfrm>
              <a:off x="581373" y="765125"/>
              <a:ext cx="246222" cy="2292571"/>
              <a:chOff x="576409" y="850850"/>
              <a:chExt cx="246222" cy="2292571"/>
            </a:xfrm>
          </p:grpSpPr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CCFA5669-BCA8-4409-ABAC-169ED6DB1D80}"/>
                  </a:ext>
                </a:extLst>
              </p:cNvPr>
              <p:cNvSpPr txBox="1"/>
              <p:nvPr/>
            </p:nvSpPr>
            <p:spPr>
              <a:xfrm rot="16200000">
                <a:off x="201752" y="1225507"/>
                <a:ext cx="96475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Basal</a:t>
                </a:r>
                <a:endParaRPr lang="it-IT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6D5E1AA-BB36-4ECB-B911-C61B791412CF}"/>
                  </a:ext>
                </a:extLst>
              </p:cNvPr>
              <p:cNvSpPr txBox="1"/>
              <p:nvPr/>
            </p:nvSpPr>
            <p:spPr>
              <a:xfrm rot="16200000">
                <a:off x="349380" y="2670171"/>
                <a:ext cx="73105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R1881     </a:t>
                </a:r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F2A98611-FF90-4356-8EDF-F40ECC9FBBAE}"/>
                </a:ext>
              </a:extLst>
            </p:cNvPr>
            <p:cNvGrpSpPr/>
            <p:nvPr/>
          </p:nvGrpSpPr>
          <p:grpSpPr>
            <a:xfrm>
              <a:off x="458264" y="911503"/>
              <a:ext cx="4342336" cy="3546197"/>
              <a:chOff x="-557027" y="-38937"/>
              <a:chExt cx="7923748" cy="6780931"/>
            </a:xfrm>
          </p:grpSpPr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125A6666-9A89-4A5F-B0ED-708105598EE4}"/>
                  </a:ext>
                </a:extLst>
              </p:cNvPr>
              <p:cNvGrpSpPr/>
              <p:nvPr/>
            </p:nvGrpSpPr>
            <p:grpSpPr>
              <a:xfrm>
                <a:off x="213514" y="309692"/>
                <a:ext cx="7153207" cy="2130977"/>
                <a:chOff x="213514" y="300253"/>
                <a:chExt cx="7153207" cy="2079689"/>
              </a:xfrm>
            </p:grpSpPr>
            <p:pic>
              <p:nvPicPr>
                <p:cNvPr id="2" name="Immagine 1">
                  <a:extLst>
                    <a:ext uri="{FF2B5EF4-FFF2-40B4-BE49-F238E27FC236}">
                      <a16:creationId xmlns:a16="http://schemas.microsoft.com/office/drawing/2014/main" id="{3341B7D7-1650-426D-932D-F3ABA720B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30" t="9852" r="30895" b="7163"/>
                <a:stretch/>
              </p:blipFill>
              <p:spPr>
                <a:xfrm>
                  <a:off x="213514" y="300253"/>
                  <a:ext cx="2356843" cy="2079689"/>
                </a:xfrm>
                <a:prstGeom prst="rect">
                  <a:avLst/>
                </a:prstGeom>
              </p:spPr>
            </p:pic>
            <p:pic>
              <p:nvPicPr>
                <p:cNvPr id="3" name="Immagine 2">
                  <a:extLst>
                    <a:ext uri="{FF2B5EF4-FFF2-40B4-BE49-F238E27FC236}">
                      <a16:creationId xmlns:a16="http://schemas.microsoft.com/office/drawing/2014/main" id="{A96250E6-F767-45E1-84CB-3038F63560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32" t="9851" r="30895" b="7164"/>
                <a:stretch/>
              </p:blipFill>
              <p:spPr>
                <a:xfrm>
                  <a:off x="2610203" y="300254"/>
                  <a:ext cx="2356843" cy="2079688"/>
                </a:xfrm>
                <a:prstGeom prst="rect">
                  <a:avLst/>
                </a:prstGeom>
              </p:spPr>
            </p:pic>
            <p:grpSp>
              <p:nvGrpSpPr>
                <p:cNvPr id="4" name="Gruppo 3">
                  <a:extLst>
                    <a:ext uri="{FF2B5EF4-FFF2-40B4-BE49-F238E27FC236}">
                      <a16:creationId xmlns:a16="http://schemas.microsoft.com/office/drawing/2014/main" id="{C40B73BF-8433-4F7C-B2F0-C0CD58D05CFF}"/>
                    </a:ext>
                  </a:extLst>
                </p:cNvPr>
                <p:cNvGrpSpPr/>
                <p:nvPr/>
              </p:nvGrpSpPr>
              <p:grpSpPr>
                <a:xfrm>
                  <a:off x="5009878" y="300253"/>
                  <a:ext cx="2356843" cy="2079689"/>
                  <a:chOff x="5009878" y="300253"/>
                  <a:chExt cx="2356843" cy="2079689"/>
                </a:xfrm>
              </p:grpSpPr>
              <p:pic>
                <p:nvPicPr>
                  <p:cNvPr id="5" name="Immagine 4">
                    <a:extLst>
                      <a:ext uri="{FF2B5EF4-FFF2-40B4-BE49-F238E27FC236}">
                        <a16:creationId xmlns:a16="http://schemas.microsoft.com/office/drawing/2014/main" id="{9A3EB849-4CC0-4808-BF37-CD0C0B3F39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31" t="9851" r="30895" b="7164"/>
                  <a:stretch/>
                </p:blipFill>
                <p:spPr>
                  <a:xfrm>
                    <a:off x="5009878" y="300253"/>
                    <a:ext cx="2356843" cy="2079689"/>
                  </a:xfrm>
                  <a:prstGeom prst="rect">
                    <a:avLst/>
                  </a:prstGeom>
                </p:spPr>
              </p:pic>
              <p:cxnSp>
                <p:nvCxnSpPr>
                  <p:cNvPr id="7" name="Connettore 1 20">
                    <a:extLst>
                      <a:ext uri="{FF2B5EF4-FFF2-40B4-BE49-F238E27FC236}">
                        <a16:creationId xmlns:a16="http://schemas.microsoft.com/office/drawing/2014/main" id="{5AFE677A-C3A1-498E-9460-14741E16BADC}"/>
                      </a:ext>
                    </a:extLst>
                  </p:cNvPr>
                  <p:cNvCxnSpPr/>
                  <p:nvPr/>
                </p:nvCxnSpPr>
                <p:spPr>
                  <a:xfrm>
                    <a:off x="7148314" y="2343751"/>
                    <a:ext cx="141738" cy="0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uppo 27">
                <a:extLst>
                  <a:ext uri="{FF2B5EF4-FFF2-40B4-BE49-F238E27FC236}">
                    <a16:creationId xmlns:a16="http://schemas.microsoft.com/office/drawing/2014/main" id="{F4701D0A-58CB-4B7B-BB99-5CEB315E6259}"/>
                  </a:ext>
                </a:extLst>
              </p:cNvPr>
              <p:cNvGrpSpPr/>
              <p:nvPr/>
            </p:nvGrpSpPr>
            <p:grpSpPr>
              <a:xfrm>
                <a:off x="213514" y="2472968"/>
                <a:ext cx="7139956" cy="2113913"/>
                <a:chOff x="213316" y="2503176"/>
                <a:chExt cx="7160277" cy="2079690"/>
              </a:xfrm>
            </p:grpSpPr>
            <p:pic>
              <p:nvPicPr>
                <p:cNvPr id="9" name="Immagine 8">
                  <a:extLst>
                    <a:ext uri="{FF2B5EF4-FFF2-40B4-BE49-F238E27FC236}">
                      <a16:creationId xmlns:a16="http://schemas.microsoft.com/office/drawing/2014/main" id="{584529D5-86AB-4865-BBB3-8C3554F42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18" t="11542" r="27413" b="2090"/>
                <a:stretch/>
              </p:blipFill>
              <p:spPr>
                <a:xfrm rot="5400000">
                  <a:off x="2756536" y="2364600"/>
                  <a:ext cx="2079688" cy="2356840"/>
                </a:xfrm>
                <a:prstGeom prst="rect">
                  <a:avLst/>
                </a:prstGeom>
              </p:spPr>
            </p:pic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id="{411E2A47-ECEE-4D53-90FE-C6EC27FE0A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19" t="11542" r="27412" b="2090"/>
                <a:stretch/>
              </p:blipFill>
              <p:spPr>
                <a:xfrm rot="5400000">
                  <a:off x="351892" y="2364600"/>
                  <a:ext cx="2079688" cy="2356840"/>
                </a:xfrm>
                <a:prstGeom prst="rect">
                  <a:avLst/>
                </a:prstGeom>
              </p:spPr>
            </p:pic>
            <p:grpSp>
              <p:nvGrpSpPr>
                <p:cNvPr id="13" name="Gruppo 12">
                  <a:extLst>
                    <a:ext uri="{FF2B5EF4-FFF2-40B4-BE49-F238E27FC236}">
                      <a16:creationId xmlns:a16="http://schemas.microsoft.com/office/drawing/2014/main" id="{35E23659-92C7-4B9F-8031-07A11501ABB6}"/>
                    </a:ext>
                  </a:extLst>
                </p:cNvPr>
                <p:cNvGrpSpPr/>
                <p:nvPr/>
              </p:nvGrpSpPr>
              <p:grpSpPr>
                <a:xfrm>
                  <a:off x="5016751" y="2503176"/>
                  <a:ext cx="2356842" cy="2079690"/>
                  <a:chOff x="5016751" y="2503176"/>
                  <a:chExt cx="2356842" cy="2079690"/>
                </a:xfrm>
              </p:grpSpPr>
              <p:pic>
                <p:nvPicPr>
                  <p:cNvPr id="14" name="Immagine 13">
                    <a:extLst>
                      <a:ext uri="{FF2B5EF4-FFF2-40B4-BE49-F238E27FC236}">
                        <a16:creationId xmlns:a16="http://schemas.microsoft.com/office/drawing/2014/main" id="{A80B23B0-A8E4-4D68-BCDF-5C8C8F9E50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41" t="11541" r="26192" b="2090"/>
                  <a:stretch/>
                </p:blipFill>
                <p:spPr>
                  <a:xfrm rot="5400000">
                    <a:off x="5155327" y="2364600"/>
                    <a:ext cx="2079690" cy="2356842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Connettore 1 20">
                    <a:extLst>
                      <a:ext uri="{FF2B5EF4-FFF2-40B4-BE49-F238E27FC236}">
                        <a16:creationId xmlns:a16="http://schemas.microsoft.com/office/drawing/2014/main" id="{8CD0CFDF-DB70-4C38-96B5-7FA986222195}"/>
                      </a:ext>
                    </a:extLst>
                  </p:cNvPr>
                  <p:cNvCxnSpPr/>
                  <p:nvPr/>
                </p:nvCxnSpPr>
                <p:spPr>
                  <a:xfrm>
                    <a:off x="7174654" y="4541028"/>
                    <a:ext cx="143261" cy="0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7F73EB35-FBA4-4FC9-AB84-98277D3E4E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22" t="-2022" r="23532" b="9453"/>
              <a:stretch/>
            </p:blipFill>
            <p:spPr>
              <a:xfrm rot="5400000">
                <a:off x="2747779" y="4478698"/>
                <a:ext cx="2124738" cy="2399457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960418C8-0D23-46B1-B88D-D1BFD45A98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22" t="-317" r="23532" b="9453"/>
              <a:stretch/>
            </p:blipFill>
            <p:spPr>
              <a:xfrm rot="5400000">
                <a:off x="335145" y="4497870"/>
                <a:ext cx="2125942" cy="2350152"/>
              </a:xfrm>
              <a:prstGeom prst="rect">
                <a:avLst/>
              </a:prstGeom>
            </p:spPr>
          </p:pic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A6C0CE2D-24B6-4D2D-AD62-D1DDBD9986FF}"/>
                  </a:ext>
                </a:extLst>
              </p:cNvPr>
              <p:cNvGrpSpPr/>
              <p:nvPr/>
            </p:nvGrpSpPr>
            <p:grpSpPr>
              <a:xfrm>
                <a:off x="5003576" y="4616054"/>
                <a:ext cx="2350155" cy="2125940"/>
                <a:chOff x="5106017" y="4651241"/>
                <a:chExt cx="2390534" cy="2079687"/>
              </a:xfrm>
            </p:grpSpPr>
            <p:pic>
              <p:nvPicPr>
                <p:cNvPr id="18" name="Immagine 17">
                  <a:extLst>
                    <a:ext uri="{FF2B5EF4-FFF2-40B4-BE49-F238E27FC236}">
                      <a16:creationId xmlns:a16="http://schemas.microsoft.com/office/drawing/2014/main" id="{28276960-44D5-42DC-996E-0FC5E9B17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722" r="23532" b="9136"/>
                <a:stretch/>
              </p:blipFill>
              <p:spPr>
                <a:xfrm rot="5400000">
                  <a:off x="5261440" y="4495818"/>
                  <a:ext cx="2079687" cy="2390534"/>
                </a:xfrm>
                <a:prstGeom prst="rect">
                  <a:avLst/>
                </a:prstGeom>
              </p:spPr>
            </p:pic>
            <p:cxnSp>
              <p:nvCxnSpPr>
                <p:cNvPr id="19" name="Connettore 1 20">
                  <a:extLst>
                    <a:ext uri="{FF2B5EF4-FFF2-40B4-BE49-F238E27FC236}">
                      <a16:creationId xmlns:a16="http://schemas.microsoft.com/office/drawing/2014/main" id="{19E09DF5-430C-4D81-926D-B6DD06C817E9}"/>
                    </a:ext>
                  </a:extLst>
                </p:cNvPr>
                <p:cNvCxnSpPr/>
                <p:nvPr/>
              </p:nvCxnSpPr>
              <p:spPr>
                <a:xfrm>
                  <a:off x="7316739" y="6689198"/>
                  <a:ext cx="138120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8E2A1C9-C795-417E-8429-A0757BB02979}"/>
                  </a:ext>
                </a:extLst>
              </p:cNvPr>
              <p:cNvSpPr txBox="1"/>
              <p:nvPr/>
            </p:nvSpPr>
            <p:spPr>
              <a:xfrm rot="16200000">
                <a:off x="-982662" y="5364054"/>
                <a:ext cx="1469052" cy="617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Estradiol</a:t>
                </a:r>
                <a:r>
                  <a:rPr lang="it-IT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944760DB-E5EF-482E-993D-332582F368D0}"/>
                  </a:ext>
                </a:extLst>
              </p:cNvPr>
              <p:cNvSpPr txBox="1"/>
              <p:nvPr/>
            </p:nvSpPr>
            <p:spPr>
              <a:xfrm>
                <a:off x="3174089" y="-38935"/>
                <a:ext cx="1551131" cy="41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TMPRSS2</a:t>
                </a:r>
                <a:endParaRPr 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93A3FA68-5A05-4B75-A36F-15A31A2AD455}"/>
                  </a:ext>
                </a:extLst>
              </p:cNvPr>
              <p:cNvSpPr txBox="1"/>
              <p:nvPr/>
            </p:nvSpPr>
            <p:spPr>
              <a:xfrm>
                <a:off x="961483" y="-18605"/>
                <a:ext cx="854210" cy="41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DAPI</a:t>
                </a:r>
                <a:endParaRPr 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5A33EE2-A032-4E59-BE89-CB021C9C241F}"/>
                  </a:ext>
                </a:extLst>
              </p:cNvPr>
              <p:cNvSpPr txBox="1"/>
              <p:nvPr/>
            </p:nvSpPr>
            <p:spPr>
              <a:xfrm>
                <a:off x="5681387" y="-38937"/>
                <a:ext cx="1337714" cy="41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</a:t>
                </a:r>
                <a:endParaRPr 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EAC9336-E188-43EE-9FA5-5855EFEB61AD}"/>
              </a:ext>
            </a:extLst>
          </p:cNvPr>
          <p:cNvGrpSpPr/>
          <p:nvPr/>
        </p:nvGrpSpPr>
        <p:grpSpPr>
          <a:xfrm>
            <a:off x="6095697" y="990256"/>
            <a:ext cx="5124754" cy="3403192"/>
            <a:chOff x="160422" y="408829"/>
            <a:chExt cx="9393012" cy="6432612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65D2077-B1FD-4DC1-87AD-114B24864661}"/>
                </a:ext>
              </a:extLst>
            </p:cNvPr>
            <p:cNvSpPr txBox="1"/>
            <p:nvPr/>
          </p:nvSpPr>
          <p:spPr>
            <a:xfrm>
              <a:off x="7029997" y="4319836"/>
              <a:ext cx="400267" cy="17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l-GR" sz="5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it-IT" sz="5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FC07CD88-E797-4BF5-AB3E-6CAA08243723}"/>
                </a:ext>
              </a:extLst>
            </p:cNvPr>
            <p:cNvGrpSpPr/>
            <p:nvPr/>
          </p:nvGrpSpPr>
          <p:grpSpPr>
            <a:xfrm>
              <a:off x="160422" y="408829"/>
              <a:ext cx="9393012" cy="6432612"/>
              <a:chOff x="160421" y="87989"/>
              <a:chExt cx="9792849" cy="6757799"/>
            </a:xfrm>
          </p:grpSpPr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7C58267C-A869-48B3-AE48-95733FA71D96}"/>
                  </a:ext>
                </a:extLst>
              </p:cNvPr>
              <p:cNvGrpSpPr/>
              <p:nvPr/>
            </p:nvGrpSpPr>
            <p:grpSpPr>
              <a:xfrm>
                <a:off x="9485218" y="3213556"/>
                <a:ext cx="468052" cy="215444"/>
                <a:chOff x="2903424" y="2016097"/>
                <a:chExt cx="468052" cy="215444"/>
              </a:xfrm>
            </p:grpSpPr>
            <p:cxnSp>
              <p:nvCxnSpPr>
                <p:cNvPr id="52" name="Connettore 1 20">
                  <a:extLst>
                    <a:ext uri="{FF2B5EF4-FFF2-40B4-BE49-F238E27FC236}">
                      <a16:creationId xmlns:a16="http://schemas.microsoft.com/office/drawing/2014/main" id="{B3230960-383D-45C4-BADA-DA2A27B86B75}"/>
                    </a:ext>
                  </a:extLst>
                </p:cNvPr>
                <p:cNvCxnSpPr/>
                <p:nvPr/>
              </p:nvCxnSpPr>
              <p:spPr>
                <a:xfrm>
                  <a:off x="2951820" y="2197155"/>
                  <a:ext cx="360040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01681127-7129-4270-BB7A-1C9CD56511F7}"/>
                    </a:ext>
                  </a:extLst>
                </p:cNvPr>
                <p:cNvSpPr txBox="1"/>
                <p:nvPr/>
              </p:nvSpPr>
              <p:spPr>
                <a:xfrm>
                  <a:off x="2903424" y="2016097"/>
                  <a:ext cx="46805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l-GR" sz="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μ</a:t>
                  </a:r>
                  <a:r>
                    <a:rPr lang="it-IT" sz="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</a:p>
              </p:txBody>
            </p:sp>
          </p:grpSp>
          <p:grpSp>
            <p:nvGrpSpPr>
              <p:cNvPr id="36" name="Gruppo 35">
                <a:extLst>
                  <a:ext uri="{FF2B5EF4-FFF2-40B4-BE49-F238E27FC236}">
                    <a16:creationId xmlns:a16="http://schemas.microsoft.com/office/drawing/2014/main" id="{873B0CEC-F2EF-42D6-83D9-34191C871D14}"/>
                  </a:ext>
                </a:extLst>
              </p:cNvPr>
              <p:cNvGrpSpPr/>
              <p:nvPr/>
            </p:nvGrpSpPr>
            <p:grpSpPr>
              <a:xfrm>
                <a:off x="160422" y="87989"/>
                <a:ext cx="7266832" cy="2139913"/>
                <a:chOff x="160422" y="176215"/>
                <a:chExt cx="7266832" cy="2051726"/>
              </a:xfrm>
            </p:grpSpPr>
            <p:pic>
              <p:nvPicPr>
                <p:cNvPr id="47" name="Immagine 46">
                  <a:extLst>
                    <a:ext uri="{FF2B5EF4-FFF2-40B4-BE49-F238E27FC236}">
                      <a16:creationId xmlns:a16="http://schemas.microsoft.com/office/drawing/2014/main" id="{7D296D2C-497D-49A1-8252-D9F48A3C7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33" r="33293" b="51925"/>
                <a:stretch/>
              </p:blipFill>
              <p:spPr>
                <a:xfrm>
                  <a:off x="2585262" y="181249"/>
                  <a:ext cx="2388049" cy="2046641"/>
                </a:xfrm>
                <a:prstGeom prst="rect">
                  <a:avLst/>
                </a:prstGeom>
              </p:spPr>
            </p:pic>
            <p:pic>
              <p:nvPicPr>
                <p:cNvPr id="48" name="Immagine 47">
                  <a:extLst>
                    <a:ext uri="{FF2B5EF4-FFF2-40B4-BE49-F238E27FC236}">
                      <a16:creationId xmlns:a16="http://schemas.microsoft.com/office/drawing/2014/main" id="{B4A948A1-7FF1-453B-B289-353B71461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33" r="33294" b="51807"/>
                <a:stretch/>
              </p:blipFill>
              <p:spPr>
                <a:xfrm>
                  <a:off x="160422" y="176215"/>
                  <a:ext cx="2387063" cy="2050827"/>
                </a:xfrm>
                <a:prstGeom prst="rect">
                  <a:avLst/>
                </a:prstGeom>
              </p:spPr>
            </p:pic>
            <p:grpSp>
              <p:nvGrpSpPr>
                <p:cNvPr id="49" name="Gruppo 48">
                  <a:extLst>
                    <a:ext uri="{FF2B5EF4-FFF2-40B4-BE49-F238E27FC236}">
                      <a16:creationId xmlns:a16="http://schemas.microsoft.com/office/drawing/2014/main" id="{C6588036-807E-4CA8-86CB-DDD9C21C6A1A}"/>
                    </a:ext>
                  </a:extLst>
                </p:cNvPr>
                <p:cNvGrpSpPr/>
                <p:nvPr/>
              </p:nvGrpSpPr>
              <p:grpSpPr>
                <a:xfrm>
                  <a:off x="5010103" y="181248"/>
                  <a:ext cx="2417151" cy="2046693"/>
                  <a:chOff x="3172858" y="-2"/>
                  <a:chExt cx="4505053" cy="3313291"/>
                </a:xfrm>
              </p:grpSpPr>
              <p:pic>
                <p:nvPicPr>
                  <p:cNvPr id="50" name="Immagine 49">
                    <a:extLst>
                      <a:ext uri="{FF2B5EF4-FFF2-40B4-BE49-F238E27FC236}">
                        <a16:creationId xmlns:a16="http://schemas.microsoft.com/office/drawing/2014/main" id="{FB3B8DA0-6ABF-4C46-9FEC-46872BD832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032" r="32823" b="51807"/>
                  <a:stretch/>
                </p:blipFill>
                <p:spPr>
                  <a:xfrm>
                    <a:off x="3172858" y="-2"/>
                    <a:ext cx="4505053" cy="3313291"/>
                  </a:xfrm>
                  <a:prstGeom prst="rect">
                    <a:avLst/>
                  </a:prstGeom>
                </p:spPr>
              </p:pic>
              <p:cxnSp>
                <p:nvCxnSpPr>
                  <p:cNvPr id="51" name="Connettore 1 20">
                    <a:extLst>
                      <a:ext uri="{FF2B5EF4-FFF2-40B4-BE49-F238E27FC236}">
                        <a16:creationId xmlns:a16="http://schemas.microsoft.com/office/drawing/2014/main" id="{46A0233C-6F71-46D8-A196-4D61DA1EA8D2}"/>
                      </a:ext>
                    </a:extLst>
                  </p:cNvPr>
                  <p:cNvCxnSpPr/>
                  <p:nvPr/>
                </p:nvCxnSpPr>
                <p:spPr>
                  <a:xfrm>
                    <a:off x="7074464" y="3212514"/>
                    <a:ext cx="360039" cy="0"/>
                  </a:xfrm>
                  <a:prstGeom prst="line">
                    <a:avLst/>
                  </a:prstGeom>
                  <a:ln w="158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Gruppo 36">
                <a:extLst>
                  <a:ext uri="{FF2B5EF4-FFF2-40B4-BE49-F238E27FC236}">
                    <a16:creationId xmlns:a16="http://schemas.microsoft.com/office/drawing/2014/main" id="{59F3F1F8-78E4-4B5A-8586-70D51B2247DF}"/>
                  </a:ext>
                </a:extLst>
              </p:cNvPr>
              <p:cNvGrpSpPr/>
              <p:nvPr/>
            </p:nvGrpSpPr>
            <p:grpSpPr>
              <a:xfrm>
                <a:off x="160421" y="2253888"/>
                <a:ext cx="7266832" cy="2275121"/>
                <a:chOff x="160421" y="2267536"/>
                <a:chExt cx="7266832" cy="2114333"/>
              </a:xfrm>
            </p:grpSpPr>
            <p:pic>
              <p:nvPicPr>
                <p:cNvPr id="44" name="Immagine 43">
                  <a:extLst>
                    <a:ext uri="{FF2B5EF4-FFF2-40B4-BE49-F238E27FC236}">
                      <a16:creationId xmlns:a16="http://schemas.microsoft.com/office/drawing/2014/main" id="{7A56AF0E-2892-4F4F-8F24-2CE11BED98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15" t="21647" r="21843" b="6825"/>
                <a:stretch/>
              </p:blipFill>
              <p:spPr>
                <a:xfrm rot="5400000">
                  <a:off x="2723677" y="2130768"/>
                  <a:ext cx="2113035" cy="2389168"/>
                </a:xfrm>
                <a:prstGeom prst="rect">
                  <a:avLst/>
                </a:prstGeom>
              </p:spPr>
            </p:pic>
            <p:pic>
              <p:nvPicPr>
                <p:cNvPr id="45" name="Immagine 44">
                  <a:extLst>
                    <a:ext uri="{FF2B5EF4-FFF2-40B4-BE49-F238E27FC236}">
                      <a16:creationId xmlns:a16="http://schemas.microsoft.com/office/drawing/2014/main" id="{2DEF1AB6-C8E1-410C-A1E7-8479E642F3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16" t="21646" r="21842" b="6824"/>
                <a:stretch/>
              </p:blipFill>
              <p:spPr>
                <a:xfrm rot="5400000">
                  <a:off x="298487" y="2130768"/>
                  <a:ext cx="2113035" cy="2389168"/>
                </a:xfrm>
                <a:prstGeom prst="rect">
                  <a:avLst/>
                </a:prstGeom>
              </p:spPr>
            </p:pic>
            <p:pic>
              <p:nvPicPr>
                <p:cNvPr id="46" name="Immagine 45">
                  <a:extLst>
                    <a:ext uri="{FF2B5EF4-FFF2-40B4-BE49-F238E27FC236}">
                      <a16:creationId xmlns:a16="http://schemas.microsoft.com/office/drawing/2014/main" id="{E0669F49-2B0C-4F36-8546-356305ADFE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16" t="21647" r="21843" b="5954"/>
                <a:stretch/>
              </p:blipFill>
              <p:spPr>
                <a:xfrm rot="5400000">
                  <a:off x="5161633" y="2114952"/>
                  <a:ext cx="2113035" cy="2418204"/>
                </a:xfrm>
                <a:prstGeom prst="rect">
                  <a:avLst/>
                </a:prstGeom>
              </p:spPr>
            </p:pic>
          </p:grpSp>
          <p:cxnSp>
            <p:nvCxnSpPr>
              <p:cNvPr id="38" name="Connettore 1 20">
                <a:extLst>
                  <a:ext uri="{FF2B5EF4-FFF2-40B4-BE49-F238E27FC236}">
                    <a16:creationId xmlns:a16="http://schemas.microsoft.com/office/drawing/2014/main" id="{53CC21D3-5EA9-4DF1-9B40-6DE07BF51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7599" y="4460400"/>
                <a:ext cx="173167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Immagine 38">
                <a:extLst>
                  <a:ext uri="{FF2B5EF4-FFF2-40B4-BE49-F238E27FC236}">
                    <a16:creationId xmlns:a16="http://schemas.microsoft.com/office/drawing/2014/main" id="{B483C633-5623-4B64-B4CF-D225927CA6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42" t="22488" r="22149" b="18010"/>
              <a:stretch/>
            </p:blipFill>
            <p:spPr>
              <a:xfrm>
                <a:off x="2584710" y="4562303"/>
                <a:ext cx="2388049" cy="2283485"/>
              </a:xfrm>
              <a:prstGeom prst="rect">
                <a:avLst/>
              </a:prstGeom>
            </p:spPr>
          </p:pic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8A5827CF-C0CB-4F6E-9C31-AFF037BE33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45" t="22488" r="22126" b="18010"/>
              <a:stretch/>
            </p:blipFill>
            <p:spPr>
              <a:xfrm>
                <a:off x="160421" y="4551147"/>
                <a:ext cx="2389167" cy="2283485"/>
              </a:xfrm>
              <a:prstGeom prst="rect">
                <a:avLst/>
              </a:prstGeom>
            </p:spPr>
          </p:pic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18B38BDC-4B0D-40EE-8A26-92C253423F2B}"/>
                  </a:ext>
                </a:extLst>
              </p:cNvPr>
              <p:cNvGrpSpPr/>
              <p:nvPr/>
            </p:nvGrpSpPr>
            <p:grpSpPr>
              <a:xfrm>
                <a:off x="5006228" y="4562302"/>
                <a:ext cx="2418204" cy="2283485"/>
                <a:chOff x="8476424" y="1573100"/>
                <a:chExt cx="4288020" cy="4080681"/>
              </a:xfrm>
            </p:grpSpPr>
            <p:pic>
              <p:nvPicPr>
                <p:cNvPr id="42" name="Immagine 41">
                  <a:extLst>
                    <a:ext uri="{FF2B5EF4-FFF2-40B4-BE49-F238E27FC236}">
                      <a16:creationId xmlns:a16="http://schemas.microsoft.com/office/drawing/2014/main" id="{34AF9F2B-7149-449E-8805-D3C9247CC4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542" t="22488" r="21564" b="18010"/>
                <a:stretch/>
              </p:blipFill>
              <p:spPr>
                <a:xfrm>
                  <a:off x="8476424" y="1573100"/>
                  <a:ext cx="4288020" cy="4080681"/>
                </a:xfrm>
                <a:prstGeom prst="rect">
                  <a:avLst/>
                </a:prstGeom>
              </p:spPr>
            </p:pic>
            <p:cxnSp>
              <p:nvCxnSpPr>
                <p:cNvPr id="43" name="Connettore 1 20">
                  <a:extLst>
                    <a:ext uri="{FF2B5EF4-FFF2-40B4-BE49-F238E27FC236}">
                      <a16:creationId xmlns:a16="http://schemas.microsoft.com/office/drawing/2014/main" id="{3019F392-22D1-4F12-9F02-65C329A6ED48}"/>
                    </a:ext>
                  </a:extLst>
                </p:cNvPr>
                <p:cNvCxnSpPr/>
                <p:nvPr/>
              </p:nvCxnSpPr>
              <p:spPr>
                <a:xfrm>
                  <a:off x="12143460" y="5496862"/>
                  <a:ext cx="360040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39DE1D7-86AB-45C0-BD7B-969D3B8AA5FE}"/>
              </a:ext>
            </a:extLst>
          </p:cNvPr>
          <p:cNvSpPr txBox="1"/>
          <p:nvPr/>
        </p:nvSpPr>
        <p:spPr>
          <a:xfrm>
            <a:off x="6487772" y="811324"/>
            <a:ext cx="465040" cy="21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DAPI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83AF887-996B-4E15-8D2B-1A3054792CCF}"/>
              </a:ext>
            </a:extLst>
          </p:cNvPr>
          <p:cNvSpPr txBox="1"/>
          <p:nvPr/>
        </p:nvSpPr>
        <p:spPr>
          <a:xfrm>
            <a:off x="7738700" y="803677"/>
            <a:ext cx="844450" cy="21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ACE2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7105F4D9-7683-450A-8694-7744AE2E3209}"/>
              </a:ext>
            </a:extLst>
          </p:cNvPr>
          <p:cNvSpPr txBox="1"/>
          <p:nvPr/>
        </p:nvSpPr>
        <p:spPr>
          <a:xfrm>
            <a:off x="8956423" y="803576"/>
            <a:ext cx="728264" cy="21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BD69FB0-269C-478D-BEB6-3841948EF1DB}"/>
              </a:ext>
            </a:extLst>
          </p:cNvPr>
          <p:cNvSpPr txBox="1"/>
          <p:nvPr/>
        </p:nvSpPr>
        <p:spPr>
          <a:xfrm rot="16200000">
            <a:off x="5431344" y="1082839"/>
            <a:ext cx="969735" cy="21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Basal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6F3595B3-2EEA-49EF-AF51-449B0441E851}"/>
              </a:ext>
            </a:extLst>
          </p:cNvPr>
          <p:cNvSpPr txBox="1"/>
          <p:nvPr/>
        </p:nvSpPr>
        <p:spPr>
          <a:xfrm rot="16200000">
            <a:off x="5579372" y="2534956"/>
            <a:ext cx="734828" cy="21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R1881    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E2EB9606-25CB-4140-9E29-8BEA2F5F031A}"/>
              </a:ext>
            </a:extLst>
          </p:cNvPr>
          <p:cNvSpPr txBox="1"/>
          <p:nvPr/>
        </p:nvSpPr>
        <p:spPr>
          <a:xfrm rot="16200000">
            <a:off x="5468948" y="3686486"/>
            <a:ext cx="772228" cy="33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Estradiol</a:t>
            </a:r>
            <a:r>
              <a:rPr lang="it-IT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DC30A7C-D675-48C9-9910-F6B5E5CA623C}"/>
              </a:ext>
            </a:extLst>
          </p:cNvPr>
          <p:cNvSpPr txBox="1"/>
          <p:nvPr/>
        </p:nvSpPr>
        <p:spPr>
          <a:xfrm>
            <a:off x="521444" y="5140542"/>
            <a:ext cx="1047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 Fig. 2: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immunoﬂuorescence experiment showing cytoplasmic localization of TMPRSS2 (red)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ACE2 (red)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CALU-3 cells. Cells were maintained in lipophilic hormones-free medium for 7 days,  and then were treated with estradiol (10nM) or R1881 (100nM) for 30 h in CSS medium. Nuclei are stained with DAPI (blue). Scale bars, 10 µm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80B677-FB6D-44C7-833A-17BEBE60AD38}"/>
              </a:ext>
            </a:extLst>
          </p:cNvPr>
          <p:cNvSpPr txBox="1"/>
          <p:nvPr/>
        </p:nvSpPr>
        <p:spPr>
          <a:xfrm>
            <a:off x="835507" y="8174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Suppl. Fig. 2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C704EA2-46A3-4D84-89F0-F9DDB0377490}"/>
              </a:ext>
            </a:extLst>
          </p:cNvPr>
          <p:cNvSpPr txBox="1"/>
          <p:nvPr/>
        </p:nvSpPr>
        <p:spPr>
          <a:xfrm>
            <a:off x="879840" y="45038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87A9F00-69A7-43FB-931A-4BFC753AC62D}"/>
              </a:ext>
            </a:extLst>
          </p:cNvPr>
          <p:cNvSpPr txBox="1"/>
          <p:nvPr/>
        </p:nvSpPr>
        <p:spPr>
          <a:xfrm>
            <a:off x="5681777" y="45038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657496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106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Catalano</dc:creator>
  <cp:lastModifiedBy>Erika Peverelli</cp:lastModifiedBy>
  <cp:revision>307</cp:revision>
  <dcterms:created xsi:type="dcterms:W3CDTF">2022-03-21T10:38:01Z</dcterms:created>
  <dcterms:modified xsi:type="dcterms:W3CDTF">2022-04-07T14:20:37Z</dcterms:modified>
</cp:coreProperties>
</file>