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snapToGrid="0">
      <p:cViewPr>
        <p:scale>
          <a:sx n="98" d="100"/>
          <a:sy n="98" d="100"/>
        </p:scale>
        <p:origin x="102"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solidFill>
                <a:schemeClr val="tx1"/>
              </a:solidFill>
            </a:ln>
            <a:effectLst/>
          </c:spPr>
          <c:invertIfNegative val="0"/>
          <c:errBars>
            <c:errBarType val="plus"/>
            <c:errValType val="cust"/>
            <c:noEndCap val="0"/>
            <c:plus>
              <c:numRef>
                <c:f>'revis curva d-r'!$J$26:$J$30</c:f>
                <c:numCache>
                  <c:formatCode>General</c:formatCode>
                  <c:ptCount val="5"/>
                  <c:pt idx="0">
                    <c:v>0</c:v>
                  </c:pt>
                  <c:pt idx="1">
                    <c:v>0.24634940438325589</c:v>
                  </c:pt>
                  <c:pt idx="2">
                    <c:v>0.21552650249894303</c:v>
                  </c:pt>
                  <c:pt idx="3">
                    <c:v>0.44687786913849237</c:v>
                  </c:pt>
                  <c:pt idx="4">
                    <c:v>0.20923161334209459</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val>
            <c:numRef>
              <c:f>'revis curva d-r'!$S$44:$S$48</c:f>
              <c:numCache>
                <c:formatCode>General</c:formatCode>
                <c:ptCount val="5"/>
                <c:pt idx="0">
                  <c:v>1</c:v>
                </c:pt>
                <c:pt idx="1">
                  <c:v>0.94165194527288953</c:v>
                </c:pt>
                <c:pt idx="2">
                  <c:v>1.0453181763331656</c:v>
                </c:pt>
                <c:pt idx="3">
                  <c:v>1.0359991211012674</c:v>
                </c:pt>
                <c:pt idx="4">
                  <c:v>0.97507530688449029</c:v>
                </c:pt>
              </c:numCache>
            </c:numRef>
          </c:val>
          <c:extLst>
            <c:ext xmlns:c16="http://schemas.microsoft.com/office/drawing/2014/chart" uri="{C3380CC4-5D6E-409C-BE32-E72D297353CC}">
              <c16:uniqueId val="{00000000-0704-4679-9A9E-B8D9E2CD961F}"/>
            </c:ext>
          </c:extLst>
        </c:ser>
        <c:ser>
          <c:idx val="1"/>
          <c:order val="1"/>
          <c:spPr>
            <a:solidFill>
              <a:schemeClr val="bg1"/>
            </a:solidFill>
            <a:ln>
              <a:solidFill>
                <a:schemeClr val="tx1"/>
              </a:solidFill>
            </a:ln>
            <a:effectLst/>
          </c:spPr>
          <c:invertIfNegative val="0"/>
          <c:errBars>
            <c:errBarType val="plus"/>
            <c:errValType val="cust"/>
            <c:noEndCap val="0"/>
            <c:plus>
              <c:numRef>
                <c:f>'revis curva d-r'!$J$34:$J$38</c:f>
                <c:numCache>
                  <c:formatCode>General</c:formatCode>
                  <c:ptCount val="5"/>
                  <c:pt idx="0">
                    <c:v>0</c:v>
                  </c:pt>
                  <c:pt idx="1">
                    <c:v>0.38838726157700632</c:v>
                  </c:pt>
                  <c:pt idx="2">
                    <c:v>0.18556172784180752</c:v>
                  </c:pt>
                  <c:pt idx="3">
                    <c:v>0.40452624833959</c:v>
                  </c:pt>
                  <c:pt idx="4">
                    <c:v>0.176593245414954</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val>
            <c:numRef>
              <c:f>'revis curva d-r'!$T$44:$T$48</c:f>
              <c:numCache>
                <c:formatCode>General</c:formatCode>
                <c:ptCount val="5"/>
                <c:pt idx="0">
                  <c:v>1</c:v>
                </c:pt>
                <c:pt idx="1">
                  <c:v>0.92029885493369312</c:v>
                </c:pt>
                <c:pt idx="2">
                  <c:v>1.3536003865887714</c:v>
                </c:pt>
                <c:pt idx="3">
                  <c:v>1.5022950617480353</c:v>
                </c:pt>
                <c:pt idx="4">
                  <c:v>1.2137361684391712</c:v>
                </c:pt>
              </c:numCache>
            </c:numRef>
          </c:val>
          <c:extLst>
            <c:ext xmlns:c16="http://schemas.microsoft.com/office/drawing/2014/chart" uri="{C3380CC4-5D6E-409C-BE32-E72D297353CC}">
              <c16:uniqueId val="{00000001-0704-4679-9A9E-B8D9E2CD961F}"/>
            </c:ext>
          </c:extLst>
        </c:ser>
        <c:dLbls>
          <c:showLegendKey val="0"/>
          <c:showVal val="0"/>
          <c:showCatName val="0"/>
          <c:showSerName val="0"/>
          <c:showPercent val="0"/>
          <c:showBubbleSize val="0"/>
        </c:dLbls>
        <c:gapWidth val="219"/>
        <c:overlap val="-12"/>
        <c:axId val="1508930063"/>
        <c:axId val="1418799519"/>
      </c:barChart>
      <c:catAx>
        <c:axId val="1508930063"/>
        <c:scaling>
          <c:orientation val="minMax"/>
        </c:scaling>
        <c:delete val="1"/>
        <c:axPos val="b"/>
        <c:majorTickMark val="none"/>
        <c:minorTickMark val="none"/>
        <c:tickLblPos val="nextTo"/>
        <c:crossAx val="1418799519"/>
        <c:crosses val="autoZero"/>
        <c:auto val="1"/>
        <c:lblAlgn val="ctr"/>
        <c:lblOffset val="100"/>
        <c:noMultiLvlLbl val="0"/>
      </c:catAx>
      <c:valAx>
        <c:axId val="1418799519"/>
        <c:scaling>
          <c:orientation val="minMax"/>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mn-cs"/>
              </a:defRPr>
            </a:pPr>
            <a:endParaRPr lang="it-IT"/>
          </a:p>
        </c:txPr>
        <c:crossAx val="1508930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solidFill>
                <a:schemeClr val="tx1"/>
              </a:solidFill>
            </a:ln>
            <a:effectLst/>
          </c:spPr>
          <c:invertIfNegative val="0"/>
          <c:errBars>
            <c:errBarType val="plus"/>
            <c:errValType val="cust"/>
            <c:noEndCap val="0"/>
            <c:plus>
              <c:numRef>
                <c:f>'revis curva d-r'!$Z$9:$Z$13</c:f>
                <c:numCache>
                  <c:formatCode>General</c:formatCode>
                  <c:ptCount val="5"/>
                  <c:pt idx="0">
                    <c:v>0</c:v>
                  </c:pt>
                  <c:pt idx="1">
                    <c:v>0.54322206855859168</c:v>
                  </c:pt>
                  <c:pt idx="2">
                    <c:v>0.58052586741005574</c:v>
                  </c:pt>
                  <c:pt idx="3">
                    <c:v>0.32260597011107678</c:v>
                  </c:pt>
                  <c:pt idx="4">
                    <c:v>0.5</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val>
            <c:numRef>
              <c:f>'revis curva d-r'!$U$9:$U$13</c:f>
              <c:numCache>
                <c:formatCode>0.00</c:formatCode>
                <c:ptCount val="5"/>
                <c:pt idx="0">
                  <c:v>1</c:v>
                </c:pt>
                <c:pt idx="1">
                  <c:v>1.0077298435532906</c:v>
                </c:pt>
                <c:pt idx="2">
                  <c:v>1.0603893909659385</c:v>
                </c:pt>
                <c:pt idx="3">
                  <c:v>1.230034535711078</c:v>
                </c:pt>
                <c:pt idx="4">
                  <c:v>1.1447628508436936</c:v>
                </c:pt>
              </c:numCache>
            </c:numRef>
          </c:val>
          <c:extLst>
            <c:ext xmlns:c16="http://schemas.microsoft.com/office/drawing/2014/chart" uri="{C3380CC4-5D6E-409C-BE32-E72D297353CC}">
              <c16:uniqueId val="{00000000-B9D2-498F-A000-07A256A23FB5}"/>
            </c:ext>
          </c:extLst>
        </c:ser>
        <c:ser>
          <c:idx val="1"/>
          <c:order val="1"/>
          <c:spPr>
            <a:solidFill>
              <a:schemeClr val="bg1"/>
            </a:solidFill>
            <a:ln>
              <a:solidFill>
                <a:schemeClr val="tx1"/>
              </a:solidFill>
            </a:ln>
            <a:effectLst/>
          </c:spPr>
          <c:invertIfNegative val="0"/>
          <c:errBars>
            <c:errBarType val="plus"/>
            <c:errValType val="cust"/>
            <c:noEndCap val="0"/>
            <c:plus>
              <c:numRef>
                <c:f>'revis curva d-r'!$X$16:$X$20</c:f>
                <c:numCache>
                  <c:formatCode>General</c:formatCode>
                  <c:ptCount val="5"/>
                  <c:pt idx="0">
                    <c:v>0</c:v>
                  </c:pt>
                  <c:pt idx="1">
                    <c:v>0.2490972201799968</c:v>
                  </c:pt>
                  <c:pt idx="2">
                    <c:v>0.61</c:v>
                  </c:pt>
                  <c:pt idx="3">
                    <c:v>0.57127158301756742</c:v>
                  </c:pt>
                  <c:pt idx="4">
                    <c:v>0.5</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val>
            <c:numRef>
              <c:f>'revis curva d-r'!$V$9:$V$13</c:f>
              <c:numCache>
                <c:formatCode>0.00</c:formatCode>
                <c:ptCount val="5"/>
                <c:pt idx="0">
                  <c:v>1</c:v>
                </c:pt>
                <c:pt idx="1">
                  <c:v>1.0800697237528014</c:v>
                </c:pt>
                <c:pt idx="2">
                  <c:v>1.5873967132723403</c:v>
                </c:pt>
                <c:pt idx="3">
                  <c:v>1.0474433018674492</c:v>
                </c:pt>
                <c:pt idx="4">
                  <c:v>0.98202334199452312</c:v>
                </c:pt>
              </c:numCache>
            </c:numRef>
          </c:val>
          <c:extLst>
            <c:ext xmlns:c16="http://schemas.microsoft.com/office/drawing/2014/chart" uri="{C3380CC4-5D6E-409C-BE32-E72D297353CC}">
              <c16:uniqueId val="{00000001-B9D2-498F-A000-07A256A23FB5}"/>
            </c:ext>
          </c:extLst>
        </c:ser>
        <c:dLbls>
          <c:showLegendKey val="0"/>
          <c:showVal val="0"/>
          <c:showCatName val="0"/>
          <c:showSerName val="0"/>
          <c:showPercent val="0"/>
          <c:showBubbleSize val="0"/>
        </c:dLbls>
        <c:gapWidth val="219"/>
        <c:overlap val="-12"/>
        <c:axId val="1508930063"/>
        <c:axId val="1418799519"/>
      </c:barChart>
      <c:catAx>
        <c:axId val="1508930063"/>
        <c:scaling>
          <c:orientation val="minMax"/>
        </c:scaling>
        <c:delete val="1"/>
        <c:axPos val="b"/>
        <c:majorTickMark val="none"/>
        <c:minorTickMark val="none"/>
        <c:tickLblPos val="nextTo"/>
        <c:crossAx val="1418799519"/>
        <c:crosses val="autoZero"/>
        <c:auto val="1"/>
        <c:lblAlgn val="ctr"/>
        <c:lblOffset val="100"/>
        <c:noMultiLvlLbl val="0"/>
      </c:catAx>
      <c:valAx>
        <c:axId val="1418799519"/>
        <c:scaling>
          <c:orientation val="minMax"/>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mn-cs"/>
              </a:defRPr>
            </a:pPr>
            <a:endParaRPr lang="it-IT"/>
          </a:p>
        </c:txPr>
        <c:crossAx val="1508930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solidFill>
                <a:sysClr val="windowText" lastClr="000000"/>
              </a:solidFill>
            </a:ln>
            <a:effectLst/>
          </c:spPr>
          <c:invertIfNegative val="0"/>
          <c:errBars>
            <c:errBarType val="plus"/>
            <c:errValType val="cust"/>
            <c:noEndCap val="0"/>
            <c:plus>
              <c:numRef>
                <c:f>'revis time-course'!$L$27:$L$31</c:f>
                <c:numCache>
                  <c:formatCode>General</c:formatCode>
                  <c:ptCount val="5"/>
                  <c:pt idx="0">
                    <c:v>0</c:v>
                  </c:pt>
                  <c:pt idx="1">
                    <c:v>0.1</c:v>
                  </c:pt>
                  <c:pt idx="2">
                    <c:v>5.9724353854883526E-2</c:v>
                  </c:pt>
                  <c:pt idx="3">
                    <c:v>0.2</c:v>
                  </c:pt>
                  <c:pt idx="4">
                    <c:v>0.54523651269155382</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val>
            <c:numRef>
              <c:f>'revis time-course'!$T$27:$T$31</c:f>
              <c:numCache>
                <c:formatCode>General</c:formatCode>
                <c:ptCount val="5"/>
                <c:pt idx="0">
                  <c:v>1</c:v>
                </c:pt>
                <c:pt idx="1">
                  <c:v>1.1974776836108763</c:v>
                </c:pt>
                <c:pt idx="2">
                  <c:v>1.2022314956127729</c:v>
                </c:pt>
                <c:pt idx="3">
                  <c:v>1.3814196685104574</c:v>
                </c:pt>
                <c:pt idx="4">
                  <c:v>1.4355404354747034</c:v>
                </c:pt>
              </c:numCache>
            </c:numRef>
          </c:val>
          <c:extLst>
            <c:ext xmlns:c16="http://schemas.microsoft.com/office/drawing/2014/chart" uri="{C3380CC4-5D6E-409C-BE32-E72D297353CC}">
              <c16:uniqueId val="{00000000-4E26-4C10-A063-D26561D0F311}"/>
            </c:ext>
          </c:extLst>
        </c:ser>
        <c:ser>
          <c:idx val="1"/>
          <c:order val="1"/>
          <c:spPr>
            <a:solidFill>
              <a:sysClr val="window" lastClr="FFFFFF"/>
            </a:solidFill>
            <a:ln>
              <a:solidFill>
                <a:sysClr val="windowText" lastClr="000000"/>
              </a:solidFill>
            </a:ln>
            <a:effectLst/>
          </c:spPr>
          <c:invertIfNegative val="0"/>
          <c:errBars>
            <c:errBarType val="plus"/>
            <c:errValType val="cust"/>
            <c:noEndCap val="0"/>
            <c:plus>
              <c:numRef>
                <c:f>'revis time-course'!$L$38:$L$42</c:f>
                <c:numCache>
                  <c:formatCode>General</c:formatCode>
                  <c:ptCount val="5"/>
                  <c:pt idx="0">
                    <c:v>0</c:v>
                  </c:pt>
                  <c:pt idx="1">
                    <c:v>0.21</c:v>
                  </c:pt>
                  <c:pt idx="2">
                    <c:v>0.20760611663226938</c:v>
                  </c:pt>
                  <c:pt idx="3">
                    <c:v>0.25</c:v>
                  </c:pt>
                  <c:pt idx="4">
                    <c:v>0.36821223560136979</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val>
            <c:numRef>
              <c:f>'revis time-course'!$U$27:$U$31</c:f>
              <c:numCache>
                <c:formatCode>#,##0.00</c:formatCode>
                <c:ptCount val="5"/>
                <c:pt idx="0">
                  <c:v>1</c:v>
                </c:pt>
                <c:pt idx="1">
                  <c:v>1.9440936659572023</c:v>
                </c:pt>
                <c:pt idx="2">
                  <c:v>2.58</c:v>
                </c:pt>
                <c:pt idx="3">
                  <c:v>2.3813775393138186</c:v>
                </c:pt>
                <c:pt idx="4">
                  <c:v>1.6007307374191735</c:v>
                </c:pt>
              </c:numCache>
            </c:numRef>
          </c:val>
          <c:extLst>
            <c:ext xmlns:c16="http://schemas.microsoft.com/office/drawing/2014/chart" uri="{C3380CC4-5D6E-409C-BE32-E72D297353CC}">
              <c16:uniqueId val="{00000001-4E26-4C10-A063-D26561D0F311}"/>
            </c:ext>
          </c:extLst>
        </c:ser>
        <c:dLbls>
          <c:showLegendKey val="0"/>
          <c:showVal val="0"/>
          <c:showCatName val="0"/>
          <c:showSerName val="0"/>
          <c:showPercent val="0"/>
          <c:showBubbleSize val="0"/>
        </c:dLbls>
        <c:gapWidth val="219"/>
        <c:overlap val="-1"/>
        <c:axId val="1811238751"/>
        <c:axId val="1420022367"/>
      </c:barChart>
      <c:catAx>
        <c:axId val="1811238751"/>
        <c:scaling>
          <c:orientation val="minMax"/>
        </c:scaling>
        <c:delete val="1"/>
        <c:axPos val="b"/>
        <c:majorTickMark val="none"/>
        <c:minorTickMark val="none"/>
        <c:tickLblPos val="nextTo"/>
        <c:crossAx val="1420022367"/>
        <c:crosses val="autoZero"/>
        <c:auto val="1"/>
        <c:lblAlgn val="ctr"/>
        <c:lblOffset val="100"/>
        <c:noMultiLvlLbl val="0"/>
      </c:catAx>
      <c:valAx>
        <c:axId val="1420022367"/>
        <c:scaling>
          <c:orientation val="minMax"/>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mn-cs"/>
              </a:defRPr>
            </a:pPr>
            <a:endParaRPr lang="it-IT"/>
          </a:p>
        </c:txPr>
        <c:crossAx val="18112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solidFill>
                <a:schemeClr val="tx1"/>
              </a:solidFill>
            </a:ln>
            <a:effectLst/>
          </c:spPr>
          <c:invertIfNegative val="0"/>
          <c:errBars>
            <c:errBarType val="both"/>
            <c:errValType val="cust"/>
            <c:noEndCap val="0"/>
            <c:plus>
              <c:numRef>
                <c:f>Foglio1!$J$42:$J$46</c:f>
                <c:numCache>
                  <c:formatCode>General</c:formatCode>
                  <c:ptCount val="5"/>
                  <c:pt idx="0">
                    <c:v>0</c:v>
                  </c:pt>
                  <c:pt idx="1">
                    <c:v>0.16</c:v>
                  </c:pt>
                  <c:pt idx="2">
                    <c:v>0.2</c:v>
                  </c:pt>
                  <c:pt idx="3">
                    <c:v>0.4</c:v>
                  </c:pt>
                  <c:pt idx="4">
                    <c:v>0.3</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cat>
            <c:strRef>
              <c:f>Foglio1!$A$42:$A$46</c:f>
              <c:strCache>
                <c:ptCount val="5"/>
                <c:pt idx="0">
                  <c:v>Bas</c:v>
                </c:pt>
                <c:pt idx="1">
                  <c:v>R1881 1nM</c:v>
                </c:pt>
                <c:pt idx="2">
                  <c:v>R1881 10nM</c:v>
                </c:pt>
                <c:pt idx="3">
                  <c:v>R1881 100nM</c:v>
                </c:pt>
                <c:pt idx="4">
                  <c:v>R1881 1uM</c:v>
                </c:pt>
              </c:strCache>
            </c:strRef>
          </c:cat>
          <c:val>
            <c:numRef>
              <c:f>Foglio1!$I$42:$I$46</c:f>
              <c:numCache>
                <c:formatCode>0.00</c:formatCode>
                <c:ptCount val="5"/>
                <c:pt idx="0">
                  <c:v>1</c:v>
                </c:pt>
                <c:pt idx="1">
                  <c:v>1.089025968652731</c:v>
                </c:pt>
                <c:pt idx="2">
                  <c:v>1.1284589527472835</c:v>
                </c:pt>
                <c:pt idx="3">
                  <c:v>1.0838693145928593</c:v>
                </c:pt>
                <c:pt idx="4">
                  <c:v>1.0684714801110617</c:v>
                </c:pt>
              </c:numCache>
            </c:numRef>
          </c:val>
          <c:extLst>
            <c:ext xmlns:c16="http://schemas.microsoft.com/office/drawing/2014/chart" uri="{C3380CC4-5D6E-409C-BE32-E72D297353CC}">
              <c16:uniqueId val="{00000000-86AD-4238-91F0-02E70194BF75}"/>
            </c:ext>
          </c:extLst>
        </c:ser>
        <c:dLbls>
          <c:showLegendKey val="0"/>
          <c:showVal val="0"/>
          <c:showCatName val="0"/>
          <c:showSerName val="0"/>
          <c:showPercent val="0"/>
          <c:showBubbleSize val="0"/>
        </c:dLbls>
        <c:gapWidth val="219"/>
        <c:overlap val="-27"/>
        <c:axId val="720959055"/>
        <c:axId val="215814047"/>
      </c:barChart>
      <c:catAx>
        <c:axId val="720959055"/>
        <c:scaling>
          <c:orientation val="minMax"/>
        </c:scaling>
        <c:delete val="1"/>
        <c:axPos val="b"/>
        <c:numFmt formatCode="General" sourceLinked="1"/>
        <c:majorTickMark val="none"/>
        <c:minorTickMark val="none"/>
        <c:tickLblPos val="nextTo"/>
        <c:crossAx val="215814047"/>
        <c:crosses val="autoZero"/>
        <c:auto val="1"/>
        <c:lblAlgn val="ctr"/>
        <c:lblOffset val="100"/>
        <c:noMultiLvlLbl val="0"/>
      </c:catAx>
      <c:valAx>
        <c:axId val="215814047"/>
        <c:scaling>
          <c:orientation val="minMax"/>
          <c:max val="1.5"/>
          <c:min val="0"/>
        </c:scaling>
        <c:delete val="0"/>
        <c:axPos val="l"/>
        <c:numFmt formatCode="0.0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it-IT"/>
          </a:p>
        </c:txPr>
        <c:crossAx val="720959055"/>
        <c:crosses val="autoZero"/>
        <c:crossBetween val="between"/>
        <c:majorUnit val="0.30000000000000004"/>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solidFill>
                <a:schemeClr val="tx1"/>
              </a:solidFill>
            </a:ln>
            <a:effectLst/>
          </c:spPr>
          <c:invertIfNegative val="0"/>
          <c:errBars>
            <c:errBarType val="plus"/>
            <c:errValType val="cust"/>
            <c:noEndCap val="0"/>
            <c:plus>
              <c:numRef>
                <c:f>Foglio1!$J$17:$J$21</c:f>
                <c:numCache>
                  <c:formatCode>General</c:formatCode>
                  <c:ptCount val="5"/>
                  <c:pt idx="0">
                    <c:v>0</c:v>
                  </c:pt>
                  <c:pt idx="1">
                    <c:v>0.12</c:v>
                  </c:pt>
                  <c:pt idx="2">
                    <c:v>0.15</c:v>
                  </c:pt>
                  <c:pt idx="3">
                    <c:v>0.21</c:v>
                  </c:pt>
                  <c:pt idx="4">
                    <c:v>0.2</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cat>
            <c:strRef>
              <c:f>Foglio1!$A$17:$A$21</c:f>
              <c:strCache>
                <c:ptCount val="5"/>
                <c:pt idx="0">
                  <c:v>Bas</c:v>
                </c:pt>
                <c:pt idx="1">
                  <c:v>Estr 1nM</c:v>
                </c:pt>
                <c:pt idx="2">
                  <c:v>Estr 10nM</c:v>
                </c:pt>
                <c:pt idx="3">
                  <c:v>Estr 100nM</c:v>
                </c:pt>
                <c:pt idx="4">
                  <c:v>Estr 1uM</c:v>
                </c:pt>
              </c:strCache>
            </c:strRef>
          </c:cat>
          <c:val>
            <c:numRef>
              <c:f>Foglio1!$I$17:$I$21</c:f>
              <c:numCache>
                <c:formatCode>0.00</c:formatCode>
                <c:ptCount val="5"/>
                <c:pt idx="0">
                  <c:v>1</c:v>
                </c:pt>
                <c:pt idx="1">
                  <c:v>1.0069091816498359</c:v>
                </c:pt>
                <c:pt idx="2">
                  <c:v>1.06</c:v>
                </c:pt>
                <c:pt idx="3">
                  <c:v>0.92</c:v>
                </c:pt>
                <c:pt idx="4">
                  <c:v>0.95209598216333446</c:v>
                </c:pt>
              </c:numCache>
            </c:numRef>
          </c:val>
          <c:extLst>
            <c:ext xmlns:c16="http://schemas.microsoft.com/office/drawing/2014/chart" uri="{C3380CC4-5D6E-409C-BE32-E72D297353CC}">
              <c16:uniqueId val="{00000000-6ED3-442C-9CCA-C77F2DBEFCD9}"/>
            </c:ext>
          </c:extLst>
        </c:ser>
        <c:dLbls>
          <c:showLegendKey val="0"/>
          <c:showVal val="0"/>
          <c:showCatName val="0"/>
          <c:showSerName val="0"/>
          <c:showPercent val="0"/>
          <c:showBubbleSize val="0"/>
        </c:dLbls>
        <c:gapWidth val="219"/>
        <c:overlap val="-27"/>
        <c:axId val="878386415"/>
        <c:axId val="875704031"/>
      </c:barChart>
      <c:catAx>
        <c:axId val="878386415"/>
        <c:scaling>
          <c:orientation val="minMax"/>
        </c:scaling>
        <c:delete val="1"/>
        <c:axPos val="b"/>
        <c:numFmt formatCode="General" sourceLinked="1"/>
        <c:majorTickMark val="none"/>
        <c:minorTickMark val="none"/>
        <c:tickLblPos val="nextTo"/>
        <c:crossAx val="875704031"/>
        <c:crosses val="autoZero"/>
        <c:auto val="1"/>
        <c:lblAlgn val="ctr"/>
        <c:lblOffset val="100"/>
        <c:noMultiLvlLbl val="0"/>
      </c:catAx>
      <c:valAx>
        <c:axId val="875704031"/>
        <c:scaling>
          <c:orientation val="minMax"/>
          <c:max val="1.3"/>
          <c:min val="0"/>
        </c:scaling>
        <c:delete val="0"/>
        <c:axPos val="l"/>
        <c:numFmt formatCode="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mn-cs"/>
              </a:defRPr>
            </a:pPr>
            <a:endParaRPr lang="it-IT"/>
          </a:p>
        </c:txPr>
        <c:crossAx val="878386415"/>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FB83C4-2F78-4EB8-B1C9-2372382B865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3769102-E77C-4032-BEB5-0CB9733B5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C2168A5-DD7E-424C-B519-E975F12E87FC}"/>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5" name="Segnaposto piè di pagina 4">
            <a:extLst>
              <a:ext uri="{FF2B5EF4-FFF2-40B4-BE49-F238E27FC236}">
                <a16:creationId xmlns:a16="http://schemas.microsoft.com/office/drawing/2014/main" id="{14E77A51-C545-442C-943D-047AEFB334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44FA32-03F3-4177-B06F-5A02634A23F6}"/>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393011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3B1CC0-E1C1-402A-9385-A1288976F26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982DD2-0D8A-4AD8-92C6-2BE213FD84F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4E3874-F0D7-45BE-A58F-1AF1826555E7}"/>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5" name="Segnaposto piè di pagina 4">
            <a:extLst>
              <a:ext uri="{FF2B5EF4-FFF2-40B4-BE49-F238E27FC236}">
                <a16:creationId xmlns:a16="http://schemas.microsoft.com/office/drawing/2014/main" id="{527961FB-B1FF-471A-8EBD-135F0AD277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D2E8B5-B137-4CB4-A847-B0BA23B3A86A}"/>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329618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558C9C2-9D2B-4407-9112-FC7A951ECE7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ECA8B63-8B27-4527-B93D-49037316E832}"/>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6C41C4C-455E-4215-8C06-252EC265EAAD}"/>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5" name="Segnaposto piè di pagina 4">
            <a:extLst>
              <a:ext uri="{FF2B5EF4-FFF2-40B4-BE49-F238E27FC236}">
                <a16:creationId xmlns:a16="http://schemas.microsoft.com/office/drawing/2014/main" id="{A42F442F-2B55-4719-BE4D-CF08FB830A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E896BF-2404-4192-8B3B-9466CA9BAB25}"/>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28843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FA2E63-4A74-44C4-810C-1B9794E725F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6C9E6A-EBAE-468E-B6CA-EE6F7ED5B29F}"/>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E6D438-170A-43D8-858C-184A402A5B7D}"/>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5" name="Segnaposto piè di pagina 4">
            <a:extLst>
              <a:ext uri="{FF2B5EF4-FFF2-40B4-BE49-F238E27FC236}">
                <a16:creationId xmlns:a16="http://schemas.microsoft.com/office/drawing/2014/main" id="{464E1823-D57B-4DF5-9AC9-6F64DF87A7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F6D669-A0ED-425C-93E3-BF27BE258666}"/>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50189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550F5-7DA1-4E98-ACF9-643CFF5023E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89C54F5-2643-4E8B-8B84-DDF23052A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E18D46E-0624-46B4-B1CA-95A334243378}"/>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5" name="Segnaposto piè di pagina 4">
            <a:extLst>
              <a:ext uri="{FF2B5EF4-FFF2-40B4-BE49-F238E27FC236}">
                <a16:creationId xmlns:a16="http://schemas.microsoft.com/office/drawing/2014/main" id="{9AFA90F2-CC0C-4E4D-8972-D3F18F1678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F9A878-1E35-4CF5-A970-4A7255514FFB}"/>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125990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A0ACA-5746-4FFB-B764-EC10AC617E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4EB353-1405-4827-8332-28EFFE0DD6E9}"/>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58275B3-3FC7-4C12-8E32-32861279FF83}"/>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FE44BC5-E9A0-4B93-8E11-EC57F05DD0BB}"/>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6" name="Segnaposto piè di pagina 5">
            <a:extLst>
              <a:ext uri="{FF2B5EF4-FFF2-40B4-BE49-F238E27FC236}">
                <a16:creationId xmlns:a16="http://schemas.microsoft.com/office/drawing/2014/main" id="{DA3A9BCE-D1BF-4069-A6AE-A05DAED5D0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941843-75ED-467A-B0EE-0DE89F933682}"/>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23363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E5356-1452-4A3A-B2E2-7E510A33559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18F03FE-6999-4CC8-8DED-F4AC052A4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8948052-23DE-4908-A180-69E287500D8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6F8AE5B-2F19-4C4A-B1FC-BB6F399BA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AB5E6D1-4BDC-4A82-9C55-11B8C96CB3B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E5CC527-B279-4FB1-A7CE-4EA3888CB66A}"/>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8" name="Segnaposto piè di pagina 7">
            <a:extLst>
              <a:ext uri="{FF2B5EF4-FFF2-40B4-BE49-F238E27FC236}">
                <a16:creationId xmlns:a16="http://schemas.microsoft.com/office/drawing/2014/main" id="{2B6ABE66-E658-4726-A81C-70FC93B12DA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E7F149A-DBEF-4B6B-A13E-D76FA97E898F}"/>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164972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4DD03C-4A9B-49D3-8FD6-57F580BE0C3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25B49FF-44F2-4ACD-80FE-CEC7152D5AE4}"/>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4" name="Segnaposto piè di pagina 3">
            <a:extLst>
              <a:ext uri="{FF2B5EF4-FFF2-40B4-BE49-F238E27FC236}">
                <a16:creationId xmlns:a16="http://schemas.microsoft.com/office/drawing/2014/main" id="{B8A7B8A8-3EF7-4F60-98A8-4334BC28BDD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25DD73C-B803-4757-B468-0983B05BBD60}"/>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424921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77353A7-EA6A-408A-95CC-3BE3CB530D06}"/>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3" name="Segnaposto piè di pagina 2">
            <a:extLst>
              <a:ext uri="{FF2B5EF4-FFF2-40B4-BE49-F238E27FC236}">
                <a16:creationId xmlns:a16="http://schemas.microsoft.com/office/drawing/2014/main" id="{46653A87-A87F-4C58-8763-F68B88C92BE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D673BF9-73C8-4287-BBD0-E653B7B59267}"/>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63191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C6BDF8-B2B8-49CA-827A-FC03CD34A41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896AD8-7165-4531-B1BE-5DA307FA0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AA62F60-8807-44C2-BCAB-C1D0541F5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C0A0C17-7513-4FF4-AB5C-B41F7729DDDE}"/>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6" name="Segnaposto piè di pagina 5">
            <a:extLst>
              <a:ext uri="{FF2B5EF4-FFF2-40B4-BE49-F238E27FC236}">
                <a16:creationId xmlns:a16="http://schemas.microsoft.com/office/drawing/2014/main" id="{249A162A-2B72-4BD5-8F62-8CD19677E5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9139730-5914-4B20-9EBD-DA9A5573B831}"/>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181663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5C78F-6F13-4244-878A-5D15F5A69D1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03AA922-367F-483F-97CB-EFAC85011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7FDAEB7-1B80-4A12-B27A-4CB4C58A9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7FB957F-4EFC-44F6-8B11-8FAF94893F2F}"/>
              </a:ext>
            </a:extLst>
          </p:cNvPr>
          <p:cNvSpPr>
            <a:spLocks noGrp="1"/>
          </p:cNvSpPr>
          <p:nvPr>
            <p:ph type="dt" sz="half" idx="10"/>
          </p:nvPr>
        </p:nvSpPr>
        <p:spPr/>
        <p:txBody>
          <a:bodyPr/>
          <a:lstStyle/>
          <a:p>
            <a:fld id="{F65A189C-8432-4D78-BEC1-32F861435723}" type="datetimeFigureOut">
              <a:rPr lang="it-IT" smtClean="0"/>
              <a:t>07/04/2022</a:t>
            </a:fld>
            <a:endParaRPr lang="it-IT"/>
          </a:p>
        </p:txBody>
      </p:sp>
      <p:sp>
        <p:nvSpPr>
          <p:cNvPr id="6" name="Segnaposto piè di pagina 5">
            <a:extLst>
              <a:ext uri="{FF2B5EF4-FFF2-40B4-BE49-F238E27FC236}">
                <a16:creationId xmlns:a16="http://schemas.microsoft.com/office/drawing/2014/main" id="{D81E96C0-AD2A-41F2-AD5D-19B5E34FB5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CA5821A-2520-4147-8093-9747533C9807}"/>
              </a:ext>
            </a:extLst>
          </p:cNvPr>
          <p:cNvSpPr>
            <a:spLocks noGrp="1"/>
          </p:cNvSpPr>
          <p:nvPr>
            <p:ph type="sldNum" sz="quarter" idx="12"/>
          </p:nvPr>
        </p:nvSpPr>
        <p:spPr/>
        <p:txBody>
          <a:bodyPr/>
          <a:lstStyle/>
          <a:p>
            <a:fld id="{FF615972-0458-4F33-9CF0-60F71E4C79F6}" type="slidenum">
              <a:rPr lang="it-IT" smtClean="0"/>
              <a:t>‹N›</a:t>
            </a:fld>
            <a:endParaRPr lang="it-IT"/>
          </a:p>
        </p:txBody>
      </p:sp>
    </p:spTree>
    <p:extLst>
      <p:ext uri="{BB962C8B-B14F-4D97-AF65-F5344CB8AC3E}">
        <p14:creationId xmlns:p14="http://schemas.microsoft.com/office/powerpoint/2010/main" val="2563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1757007-0885-45FF-86C0-6D802039F6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8ADD4C-C1C5-4784-90FB-B16D6F956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39308E-1582-4CFD-88FF-E4506C42C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A189C-8432-4D78-BEC1-32F861435723}" type="datetimeFigureOut">
              <a:rPr lang="it-IT" smtClean="0"/>
              <a:t>07/04/2022</a:t>
            </a:fld>
            <a:endParaRPr lang="it-IT"/>
          </a:p>
        </p:txBody>
      </p:sp>
      <p:sp>
        <p:nvSpPr>
          <p:cNvPr id="5" name="Segnaposto piè di pagina 4">
            <a:extLst>
              <a:ext uri="{FF2B5EF4-FFF2-40B4-BE49-F238E27FC236}">
                <a16:creationId xmlns:a16="http://schemas.microsoft.com/office/drawing/2014/main" id="{3DC071F8-12AC-410D-8394-6E1ADAFBA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A3B8653-DF7C-4FA0-919A-46D89791D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15972-0458-4F33-9CF0-60F71E4C79F6}" type="slidenum">
              <a:rPr lang="it-IT" smtClean="0"/>
              <a:t>‹N›</a:t>
            </a:fld>
            <a:endParaRPr lang="it-IT"/>
          </a:p>
        </p:txBody>
      </p:sp>
    </p:spTree>
    <p:extLst>
      <p:ext uri="{BB962C8B-B14F-4D97-AF65-F5344CB8AC3E}">
        <p14:creationId xmlns:p14="http://schemas.microsoft.com/office/powerpoint/2010/main" val="402461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8.png"/><Relationship Id="rId4" Type="http://schemas.microsoft.com/office/2007/relationships/hdphoto" Target="../media/hdphoto3.wdp"/><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fico 19">
            <a:extLst>
              <a:ext uri="{FF2B5EF4-FFF2-40B4-BE49-F238E27FC236}">
                <a16:creationId xmlns:a16="http://schemas.microsoft.com/office/drawing/2014/main" id="{BB512204-9ECF-4E43-A137-558B6D6DCB51}"/>
              </a:ext>
            </a:extLst>
          </p:cNvPr>
          <p:cNvGraphicFramePr>
            <a:graphicFrameLocks/>
          </p:cNvGraphicFramePr>
          <p:nvPr>
            <p:extLst>
              <p:ext uri="{D42A27DB-BD31-4B8C-83A1-F6EECF244321}">
                <p14:modId xmlns:p14="http://schemas.microsoft.com/office/powerpoint/2010/main" val="3108693014"/>
              </p:ext>
            </p:extLst>
          </p:nvPr>
        </p:nvGraphicFramePr>
        <p:xfrm>
          <a:off x="1279130" y="934716"/>
          <a:ext cx="363026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a:extLst>
              <a:ext uri="{FF2B5EF4-FFF2-40B4-BE49-F238E27FC236}">
                <a16:creationId xmlns:a16="http://schemas.microsoft.com/office/drawing/2014/main" id="{BC3381E4-DBCB-49EE-9F0F-13CE0873F675}"/>
              </a:ext>
            </a:extLst>
          </p:cNvPr>
          <p:cNvSpPr txBox="1"/>
          <p:nvPr/>
        </p:nvSpPr>
        <p:spPr>
          <a:xfrm>
            <a:off x="394283" y="159391"/>
            <a:ext cx="974947"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Suppl. Fig.1</a:t>
            </a:r>
          </a:p>
        </p:txBody>
      </p:sp>
      <p:sp>
        <p:nvSpPr>
          <p:cNvPr id="9" name="CasellaDiTesto 8">
            <a:extLst>
              <a:ext uri="{FF2B5EF4-FFF2-40B4-BE49-F238E27FC236}">
                <a16:creationId xmlns:a16="http://schemas.microsoft.com/office/drawing/2014/main" id="{5C86AC99-D1D7-430F-B0A0-C498313AA4D9}"/>
              </a:ext>
            </a:extLst>
          </p:cNvPr>
          <p:cNvSpPr txBox="1"/>
          <p:nvPr/>
        </p:nvSpPr>
        <p:spPr>
          <a:xfrm>
            <a:off x="457783" y="841695"/>
            <a:ext cx="346570"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A)</a:t>
            </a:r>
          </a:p>
        </p:txBody>
      </p:sp>
      <p:sp>
        <p:nvSpPr>
          <p:cNvPr id="10" name="CasellaDiTesto 9">
            <a:extLst>
              <a:ext uri="{FF2B5EF4-FFF2-40B4-BE49-F238E27FC236}">
                <a16:creationId xmlns:a16="http://schemas.microsoft.com/office/drawing/2014/main" id="{44BD57E2-8186-4A82-B688-AB07AD2465A8}"/>
              </a:ext>
            </a:extLst>
          </p:cNvPr>
          <p:cNvSpPr txBox="1"/>
          <p:nvPr/>
        </p:nvSpPr>
        <p:spPr>
          <a:xfrm>
            <a:off x="1843244" y="3625965"/>
            <a:ext cx="2877711"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0              1              10           100         1000</a:t>
            </a:r>
          </a:p>
        </p:txBody>
      </p:sp>
      <p:cxnSp>
        <p:nvCxnSpPr>
          <p:cNvPr id="12" name="Connettore diritto 11">
            <a:extLst>
              <a:ext uri="{FF2B5EF4-FFF2-40B4-BE49-F238E27FC236}">
                <a16:creationId xmlns:a16="http://schemas.microsoft.com/office/drawing/2014/main" id="{360D48D0-1B8E-4C7F-BD25-4ECCD593D491}"/>
              </a:ext>
            </a:extLst>
          </p:cNvPr>
          <p:cNvCxnSpPr/>
          <p:nvPr/>
        </p:nvCxnSpPr>
        <p:spPr>
          <a:xfrm>
            <a:off x="1843244" y="3902964"/>
            <a:ext cx="27414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B2743D7-9E30-4B94-8F72-76574D1F9433}"/>
              </a:ext>
            </a:extLst>
          </p:cNvPr>
          <p:cNvSpPr txBox="1"/>
          <p:nvPr/>
        </p:nvSpPr>
        <p:spPr>
          <a:xfrm>
            <a:off x="2834701" y="3932533"/>
            <a:ext cx="910827"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R1881, </a:t>
            </a:r>
            <a:r>
              <a:rPr lang="it-IT" sz="1200" b="1" dirty="0" err="1">
                <a:latin typeface="Times New Roman" panose="02020603050405020304" pitchFamily="18" charset="0"/>
                <a:cs typeface="Times New Roman" panose="02020603050405020304" pitchFamily="18" charset="0"/>
              </a:rPr>
              <a:t>nM</a:t>
            </a:r>
            <a:endParaRPr lang="it-IT" sz="1200" b="1" dirty="0">
              <a:latin typeface="Times New Roman" panose="02020603050405020304" pitchFamily="18" charset="0"/>
              <a:cs typeface="Times New Roman" panose="02020603050405020304" pitchFamily="18" charset="0"/>
            </a:endParaRPr>
          </a:p>
        </p:txBody>
      </p:sp>
      <p:sp>
        <p:nvSpPr>
          <p:cNvPr id="14" name="CasellaDiTesto 13">
            <a:extLst>
              <a:ext uri="{FF2B5EF4-FFF2-40B4-BE49-F238E27FC236}">
                <a16:creationId xmlns:a16="http://schemas.microsoft.com/office/drawing/2014/main" id="{582024A7-690B-479C-9D07-68EA6FBA16D0}"/>
              </a:ext>
            </a:extLst>
          </p:cNvPr>
          <p:cNvSpPr txBox="1"/>
          <p:nvPr/>
        </p:nvSpPr>
        <p:spPr>
          <a:xfrm>
            <a:off x="3745528" y="1317713"/>
            <a:ext cx="300082" cy="369332"/>
          </a:xfrm>
          <a:prstGeom prst="rect">
            <a:avLst/>
          </a:prstGeom>
          <a:noFill/>
        </p:spPr>
        <p:txBody>
          <a:bodyPr wrap="none" rtlCol="0">
            <a:spAutoFit/>
          </a:bodyPr>
          <a:lstStyle/>
          <a:p>
            <a:r>
              <a:rPr lang="it-IT" dirty="0"/>
              <a:t>*</a:t>
            </a:r>
          </a:p>
        </p:txBody>
      </p:sp>
      <p:sp>
        <p:nvSpPr>
          <p:cNvPr id="15" name="CasellaDiTesto 14">
            <a:extLst>
              <a:ext uri="{FF2B5EF4-FFF2-40B4-BE49-F238E27FC236}">
                <a16:creationId xmlns:a16="http://schemas.microsoft.com/office/drawing/2014/main" id="{2934422D-2078-4D2A-9C2D-DA9B74015903}"/>
              </a:ext>
            </a:extLst>
          </p:cNvPr>
          <p:cNvSpPr txBox="1"/>
          <p:nvPr/>
        </p:nvSpPr>
        <p:spPr>
          <a:xfrm>
            <a:off x="5666670" y="1886065"/>
            <a:ext cx="163583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Full </a:t>
            </a:r>
            <a:r>
              <a:rPr lang="it-IT" sz="1200" b="1" dirty="0" err="1">
                <a:latin typeface="Times New Roman" panose="02020603050405020304" pitchFamily="18" charset="0"/>
                <a:cs typeface="Times New Roman" panose="02020603050405020304" pitchFamily="18" charset="0"/>
              </a:rPr>
              <a:t>lenght</a:t>
            </a:r>
            <a:r>
              <a:rPr lang="it-IT" sz="1200" b="1" dirty="0">
                <a:latin typeface="Times New Roman" panose="02020603050405020304" pitchFamily="18" charset="0"/>
                <a:cs typeface="Times New Roman" panose="02020603050405020304" pitchFamily="18" charset="0"/>
              </a:rPr>
              <a:t> TMPRSS2</a:t>
            </a:r>
          </a:p>
        </p:txBody>
      </p:sp>
      <p:sp>
        <p:nvSpPr>
          <p:cNvPr id="16" name="CasellaDiTesto 15">
            <a:extLst>
              <a:ext uri="{FF2B5EF4-FFF2-40B4-BE49-F238E27FC236}">
                <a16:creationId xmlns:a16="http://schemas.microsoft.com/office/drawing/2014/main" id="{C796222F-9A8C-4B53-A72D-F61A394BFEBF}"/>
              </a:ext>
            </a:extLst>
          </p:cNvPr>
          <p:cNvSpPr txBox="1"/>
          <p:nvPr/>
        </p:nvSpPr>
        <p:spPr>
          <a:xfrm>
            <a:off x="5907120" y="2985709"/>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sp>
        <p:nvSpPr>
          <p:cNvPr id="17" name="CasellaDiTesto 16">
            <a:extLst>
              <a:ext uri="{FF2B5EF4-FFF2-40B4-BE49-F238E27FC236}">
                <a16:creationId xmlns:a16="http://schemas.microsoft.com/office/drawing/2014/main" id="{A99F0584-AC1E-4979-A2E0-150E493AB658}"/>
              </a:ext>
            </a:extLst>
          </p:cNvPr>
          <p:cNvSpPr txBox="1"/>
          <p:nvPr/>
        </p:nvSpPr>
        <p:spPr>
          <a:xfrm>
            <a:off x="7469037" y="1225380"/>
            <a:ext cx="2300630"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0         1           10       100     1000</a:t>
            </a:r>
          </a:p>
        </p:txBody>
      </p:sp>
      <p:cxnSp>
        <p:nvCxnSpPr>
          <p:cNvPr id="18" name="Connettore diritto 17">
            <a:extLst>
              <a:ext uri="{FF2B5EF4-FFF2-40B4-BE49-F238E27FC236}">
                <a16:creationId xmlns:a16="http://schemas.microsoft.com/office/drawing/2014/main" id="{EAB35046-6250-47BD-9164-F3C82931D280}"/>
              </a:ext>
            </a:extLst>
          </p:cNvPr>
          <p:cNvCxnSpPr/>
          <p:nvPr/>
        </p:nvCxnSpPr>
        <p:spPr>
          <a:xfrm>
            <a:off x="7450872" y="1169494"/>
            <a:ext cx="2059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063F838D-DA19-459F-BB1F-099F5F4E6BD7}"/>
              </a:ext>
            </a:extLst>
          </p:cNvPr>
          <p:cNvSpPr txBox="1"/>
          <p:nvPr/>
        </p:nvSpPr>
        <p:spPr>
          <a:xfrm>
            <a:off x="7952494" y="796217"/>
            <a:ext cx="910827"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R1881, </a:t>
            </a:r>
            <a:r>
              <a:rPr lang="it-IT" sz="1200" b="1" dirty="0" err="1">
                <a:latin typeface="Times New Roman" panose="02020603050405020304" pitchFamily="18" charset="0"/>
                <a:cs typeface="Times New Roman" panose="02020603050405020304" pitchFamily="18" charset="0"/>
              </a:rPr>
              <a:t>nM</a:t>
            </a:r>
            <a:endParaRPr lang="it-IT" sz="1200" b="1" dirty="0">
              <a:latin typeface="Times New Roman" panose="02020603050405020304" pitchFamily="18" charset="0"/>
              <a:cs typeface="Times New Roman" panose="02020603050405020304" pitchFamily="18" charset="0"/>
            </a:endParaRPr>
          </a:p>
        </p:txBody>
      </p:sp>
      <p:sp>
        <p:nvSpPr>
          <p:cNvPr id="23" name="CasellaDiTesto 22">
            <a:extLst>
              <a:ext uri="{FF2B5EF4-FFF2-40B4-BE49-F238E27FC236}">
                <a16:creationId xmlns:a16="http://schemas.microsoft.com/office/drawing/2014/main" id="{4329223C-7118-4220-8C20-957A767487F3}"/>
              </a:ext>
            </a:extLst>
          </p:cNvPr>
          <p:cNvSpPr txBox="1"/>
          <p:nvPr/>
        </p:nvSpPr>
        <p:spPr>
          <a:xfrm>
            <a:off x="6529711" y="3946853"/>
            <a:ext cx="740908" cy="276999"/>
          </a:xfrm>
          <a:prstGeom prst="rect">
            <a:avLst/>
          </a:prstGeom>
          <a:noFill/>
        </p:spPr>
        <p:txBody>
          <a:bodyPr wrap="square" rtlCol="0">
            <a:spAutoFit/>
          </a:bodyPr>
          <a:lstStyle/>
          <a:p>
            <a:r>
              <a:rPr lang="it-IT" sz="1200" b="1" dirty="0">
                <a:latin typeface="Times New Roman" panose="02020603050405020304" pitchFamily="18" charset="0"/>
                <a:cs typeface="Times New Roman" panose="02020603050405020304" pitchFamily="18" charset="0"/>
              </a:rPr>
              <a:t>GAPDH</a:t>
            </a:r>
          </a:p>
        </p:txBody>
      </p:sp>
      <p:sp>
        <p:nvSpPr>
          <p:cNvPr id="24" name="CasellaDiTesto 23">
            <a:extLst>
              <a:ext uri="{FF2B5EF4-FFF2-40B4-BE49-F238E27FC236}">
                <a16:creationId xmlns:a16="http://schemas.microsoft.com/office/drawing/2014/main" id="{54EE94F9-C223-4A8F-882D-E9BDB13968F4}"/>
              </a:ext>
            </a:extLst>
          </p:cNvPr>
          <p:cNvSpPr txBox="1"/>
          <p:nvPr/>
        </p:nvSpPr>
        <p:spPr>
          <a:xfrm rot="16200000">
            <a:off x="75193" y="2251052"/>
            <a:ext cx="1561646" cy="461665"/>
          </a:xfrm>
          <a:prstGeom prst="rect">
            <a:avLst/>
          </a:prstGeom>
          <a:noFill/>
        </p:spPr>
        <p:txBody>
          <a:bodyPr wrap="none" rtlCol="0">
            <a:spAutoFit/>
          </a:bodyPr>
          <a:lstStyle/>
          <a:p>
            <a:pPr algn="ctr"/>
            <a:r>
              <a:rPr lang="it-IT" sz="1200" b="1" dirty="0">
                <a:latin typeface="Times New Roman" panose="02020603050405020304" pitchFamily="18" charset="0"/>
                <a:cs typeface="Times New Roman" panose="02020603050405020304" pitchFamily="18" charset="0"/>
              </a:rPr>
              <a:t>TMPRSS2 / GAPDH</a:t>
            </a:r>
          </a:p>
          <a:p>
            <a:pPr algn="ctr"/>
            <a:r>
              <a:rPr lang="it-IT" sz="1200" b="1" dirty="0">
                <a:latin typeface="Times New Roman" panose="02020603050405020304" pitchFamily="18" charset="0"/>
                <a:cs typeface="Times New Roman" panose="02020603050405020304" pitchFamily="18" charset="0"/>
              </a:rPr>
              <a:t>(vs </a:t>
            </a:r>
            <a:r>
              <a:rPr lang="it-IT" sz="1200" b="1" dirty="0" err="1">
                <a:latin typeface="Times New Roman" panose="02020603050405020304" pitchFamily="18" charset="0"/>
                <a:cs typeface="Times New Roman" panose="02020603050405020304" pitchFamily="18" charset="0"/>
              </a:rPr>
              <a:t>basal</a:t>
            </a:r>
            <a:r>
              <a:rPr lang="it-IT" sz="1200" b="1" dirty="0">
                <a:latin typeface="Times New Roman" panose="02020603050405020304" pitchFamily="18" charset="0"/>
                <a:cs typeface="Times New Roman" panose="02020603050405020304" pitchFamily="18" charset="0"/>
              </a:rPr>
              <a:t>)</a:t>
            </a:r>
          </a:p>
        </p:txBody>
      </p:sp>
      <p:sp>
        <p:nvSpPr>
          <p:cNvPr id="21" name="CasellaDiTesto 20">
            <a:extLst>
              <a:ext uri="{FF2B5EF4-FFF2-40B4-BE49-F238E27FC236}">
                <a16:creationId xmlns:a16="http://schemas.microsoft.com/office/drawing/2014/main" id="{74A5673F-8B11-469A-A121-BE11FD246904}"/>
              </a:ext>
            </a:extLst>
          </p:cNvPr>
          <p:cNvSpPr txBox="1"/>
          <p:nvPr/>
        </p:nvSpPr>
        <p:spPr>
          <a:xfrm>
            <a:off x="3140073" y="1699797"/>
            <a:ext cx="300082" cy="369332"/>
          </a:xfrm>
          <a:prstGeom prst="rect">
            <a:avLst/>
          </a:prstGeom>
          <a:noFill/>
        </p:spPr>
        <p:txBody>
          <a:bodyPr wrap="none" rtlCol="0">
            <a:spAutoFit/>
          </a:bodyPr>
          <a:lstStyle/>
          <a:p>
            <a:r>
              <a:rPr lang="it-IT" dirty="0"/>
              <a:t>*</a:t>
            </a:r>
          </a:p>
        </p:txBody>
      </p:sp>
      <p:sp>
        <p:nvSpPr>
          <p:cNvPr id="25" name="Rettangolo 24">
            <a:extLst>
              <a:ext uri="{FF2B5EF4-FFF2-40B4-BE49-F238E27FC236}">
                <a16:creationId xmlns:a16="http://schemas.microsoft.com/office/drawing/2014/main" id="{7B52F4A8-FBA0-40A0-8F9E-DDA9BF012650}"/>
              </a:ext>
            </a:extLst>
          </p:cNvPr>
          <p:cNvSpPr/>
          <p:nvPr/>
        </p:nvSpPr>
        <p:spPr>
          <a:xfrm>
            <a:off x="3733800" y="906652"/>
            <a:ext cx="101600" cy="1097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656EBAA1-4A48-460D-BC2B-B076EC8B24A0}"/>
              </a:ext>
            </a:extLst>
          </p:cNvPr>
          <p:cNvSpPr/>
          <p:nvPr/>
        </p:nvSpPr>
        <p:spPr>
          <a:xfrm>
            <a:off x="3733665" y="632630"/>
            <a:ext cx="101600" cy="1097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7E08931B-DBF6-4760-BF2A-95FF52CE443E}"/>
              </a:ext>
            </a:extLst>
          </p:cNvPr>
          <p:cNvSpPr txBox="1"/>
          <p:nvPr/>
        </p:nvSpPr>
        <p:spPr>
          <a:xfrm>
            <a:off x="3846004" y="549913"/>
            <a:ext cx="163583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Full </a:t>
            </a:r>
            <a:r>
              <a:rPr lang="it-IT" sz="1200" b="1" dirty="0" err="1">
                <a:latin typeface="Times New Roman" panose="02020603050405020304" pitchFamily="18" charset="0"/>
                <a:cs typeface="Times New Roman" panose="02020603050405020304" pitchFamily="18" charset="0"/>
              </a:rPr>
              <a:t>lenght</a:t>
            </a:r>
            <a:r>
              <a:rPr lang="it-IT" sz="1200" b="1" dirty="0">
                <a:latin typeface="Times New Roman" panose="02020603050405020304" pitchFamily="18" charset="0"/>
                <a:cs typeface="Times New Roman" panose="02020603050405020304" pitchFamily="18" charset="0"/>
              </a:rPr>
              <a:t> TMPRSS2</a:t>
            </a:r>
          </a:p>
        </p:txBody>
      </p:sp>
      <p:sp>
        <p:nvSpPr>
          <p:cNvPr id="28" name="CasellaDiTesto 27">
            <a:extLst>
              <a:ext uri="{FF2B5EF4-FFF2-40B4-BE49-F238E27FC236}">
                <a16:creationId xmlns:a16="http://schemas.microsoft.com/office/drawing/2014/main" id="{307BC02B-64DC-43CF-8343-602F36978B30}"/>
              </a:ext>
            </a:extLst>
          </p:cNvPr>
          <p:cNvSpPr txBox="1"/>
          <p:nvPr/>
        </p:nvSpPr>
        <p:spPr>
          <a:xfrm>
            <a:off x="3876101" y="812127"/>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pic>
        <p:nvPicPr>
          <p:cNvPr id="5" name="Immagine 4">
            <a:extLst>
              <a:ext uri="{FF2B5EF4-FFF2-40B4-BE49-F238E27FC236}">
                <a16:creationId xmlns:a16="http://schemas.microsoft.com/office/drawing/2014/main" id="{7F81A46C-D584-445F-B008-F08FD022CBA8}"/>
              </a:ext>
            </a:extLst>
          </p:cNvPr>
          <p:cNvPicPr>
            <a:picLocks noChangeAspect="1"/>
          </p:cNvPicPr>
          <p:nvPr/>
        </p:nvPicPr>
        <p:blipFill>
          <a:blip r:embed="rId3"/>
          <a:stretch>
            <a:fillRect/>
          </a:stretch>
        </p:blipFill>
        <p:spPr>
          <a:xfrm>
            <a:off x="7375794" y="1549698"/>
            <a:ext cx="2358702" cy="2160875"/>
          </a:xfrm>
          <a:prstGeom prst="rect">
            <a:avLst/>
          </a:prstGeom>
        </p:spPr>
      </p:pic>
      <p:pic>
        <p:nvPicPr>
          <p:cNvPr id="29" name="Immagine 28">
            <a:extLst>
              <a:ext uri="{FF2B5EF4-FFF2-40B4-BE49-F238E27FC236}">
                <a16:creationId xmlns:a16="http://schemas.microsoft.com/office/drawing/2014/main" id="{8A67D380-56CF-4D35-997C-763D92418CAE}"/>
              </a:ext>
            </a:extLst>
          </p:cNvPr>
          <p:cNvPicPr>
            <a:picLocks noChangeAspect="1"/>
          </p:cNvPicPr>
          <p:nvPr/>
        </p:nvPicPr>
        <p:blipFill rotWithShape="1">
          <a:blip r:embed="rId4"/>
          <a:srcRect l="3969"/>
          <a:stretch/>
        </p:blipFill>
        <p:spPr>
          <a:xfrm>
            <a:off x="7368883" y="3780906"/>
            <a:ext cx="2377298" cy="643932"/>
          </a:xfrm>
          <a:prstGeom prst="rect">
            <a:avLst/>
          </a:prstGeom>
        </p:spPr>
      </p:pic>
      <p:sp>
        <p:nvSpPr>
          <p:cNvPr id="30" name="CasellaDiTesto 29">
            <a:extLst>
              <a:ext uri="{FF2B5EF4-FFF2-40B4-BE49-F238E27FC236}">
                <a16:creationId xmlns:a16="http://schemas.microsoft.com/office/drawing/2014/main" id="{97125279-0DFA-4204-901D-5AF7A40CBC9A}"/>
              </a:ext>
            </a:extLst>
          </p:cNvPr>
          <p:cNvSpPr txBox="1"/>
          <p:nvPr/>
        </p:nvSpPr>
        <p:spPr>
          <a:xfrm>
            <a:off x="122222" y="4668499"/>
            <a:ext cx="11947556" cy="1477328"/>
          </a:xfrm>
          <a:prstGeom prst="rect">
            <a:avLst/>
          </a:prstGeom>
          <a:noFill/>
        </p:spPr>
        <p:txBody>
          <a:bodyPr wrap="square" rtlCol="0">
            <a:spAutoFit/>
          </a:bodyPr>
          <a:lstStyle/>
          <a:p>
            <a:r>
              <a:rPr lang="en-US" dirty="0"/>
              <a:t>Suppl. Fig. 1. A) TMPRSS2 expression in response to stimulation with different concentrations of R1881. Calu-3 cells were stimulated for 30 h with the indicated concentration of R1881. Graph represents densitometrical analysis of bands corresponding to the full-length form of TMPRSS2 and the 32kDa cleaved fragment containing the protease domain normalized to GAPDH. Experiments were performed in triplicate and results are expressed as mean ± SD. * = p &lt; 0.05 vs control untreated cells. A representative Western blot is shown.</a:t>
            </a:r>
          </a:p>
        </p:txBody>
      </p:sp>
    </p:spTree>
    <p:extLst>
      <p:ext uri="{BB962C8B-B14F-4D97-AF65-F5344CB8AC3E}">
        <p14:creationId xmlns:p14="http://schemas.microsoft.com/office/powerpoint/2010/main" val="233069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C3381E4-DBCB-49EE-9F0F-13CE0873F675}"/>
              </a:ext>
            </a:extLst>
          </p:cNvPr>
          <p:cNvSpPr txBox="1"/>
          <p:nvPr/>
        </p:nvSpPr>
        <p:spPr>
          <a:xfrm>
            <a:off x="394283" y="159391"/>
            <a:ext cx="974947"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Suppl. Fig.1</a:t>
            </a:r>
          </a:p>
        </p:txBody>
      </p:sp>
      <p:pic>
        <p:nvPicPr>
          <p:cNvPr id="7" name="Immagine 6">
            <a:extLst>
              <a:ext uri="{FF2B5EF4-FFF2-40B4-BE49-F238E27FC236}">
                <a16:creationId xmlns:a16="http://schemas.microsoft.com/office/drawing/2014/main" id="{D8800186-1C5A-4C17-AD60-5E9ED21FBCF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2276" r="8297"/>
          <a:stretch/>
        </p:blipFill>
        <p:spPr>
          <a:xfrm>
            <a:off x="7302502" y="1589293"/>
            <a:ext cx="2463800" cy="2313671"/>
          </a:xfrm>
          <a:prstGeom prst="rect">
            <a:avLst/>
          </a:prstGeom>
        </p:spPr>
      </p:pic>
      <p:graphicFrame>
        <p:nvGraphicFramePr>
          <p:cNvPr id="8" name="Grafico 7">
            <a:extLst>
              <a:ext uri="{FF2B5EF4-FFF2-40B4-BE49-F238E27FC236}">
                <a16:creationId xmlns:a16="http://schemas.microsoft.com/office/drawing/2014/main" id="{BB512204-9ECF-4E43-A137-558B6D6DCB51}"/>
              </a:ext>
            </a:extLst>
          </p:cNvPr>
          <p:cNvGraphicFramePr>
            <a:graphicFrameLocks/>
          </p:cNvGraphicFramePr>
          <p:nvPr>
            <p:extLst>
              <p:ext uri="{D42A27DB-BD31-4B8C-83A1-F6EECF244321}">
                <p14:modId xmlns:p14="http://schemas.microsoft.com/office/powerpoint/2010/main" val="1836309048"/>
              </p:ext>
            </p:extLst>
          </p:nvPr>
        </p:nvGraphicFramePr>
        <p:xfrm>
          <a:off x="1244600" y="980195"/>
          <a:ext cx="36449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CasellaDiTesto 8">
            <a:extLst>
              <a:ext uri="{FF2B5EF4-FFF2-40B4-BE49-F238E27FC236}">
                <a16:creationId xmlns:a16="http://schemas.microsoft.com/office/drawing/2014/main" id="{5C86AC99-D1D7-430F-B0A0-C498313AA4D9}"/>
              </a:ext>
            </a:extLst>
          </p:cNvPr>
          <p:cNvSpPr txBox="1"/>
          <p:nvPr/>
        </p:nvSpPr>
        <p:spPr>
          <a:xfrm>
            <a:off x="457783" y="841695"/>
            <a:ext cx="346570"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B)</a:t>
            </a:r>
          </a:p>
        </p:txBody>
      </p:sp>
      <p:sp>
        <p:nvSpPr>
          <p:cNvPr id="10" name="CasellaDiTesto 9">
            <a:extLst>
              <a:ext uri="{FF2B5EF4-FFF2-40B4-BE49-F238E27FC236}">
                <a16:creationId xmlns:a16="http://schemas.microsoft.com/office/drawing/2014/main" id="{44BD57E2-8186-4A82-B688-AB07AD2465A8}"/>
              </a:ext>
            </a:extLst>
          </p:cNvPr>
          <p:cNvSpPr txBox="1"/>
          <p:nvPr/>
        </p:nvSpPr>
        <p:spPr>
          <a:xfrm>
            <a:off x="1843244" y="3625965"/>
            <a:ext cx="2877711"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0              1              10           100         1000</a:t>
            </a:r>
          </a:p>
        </p:txBody>
      </p:sp>
      <p:cxnSp>
        <p:nvCxnSpPr>
          <p:cNvPr id="12" name="Connettore diritto 11">
            <a:extLst>
              <a:ext uri="{FF2B5EF4-FFF2-40B4-BE49-F238E27FC236}">
                <a16:creationId xmlns:a16="http://schemas.microsoft.com/office/drawing/2014/main" id="{360D48D0-1B8E-4C7F-BD25-4ECCD593D491}"/>
              </a:ext>
            </a:extLst>
          </p:cNvPr>
          <p:cNvCxnSpPr/>
          <p:nvPr/>
        </p:nvCxnSpPr>
        <p:spPr>
          <a:xfrm>
            <a:off x="1843244" y="3902964"/>
            <a:ext cx="27414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B2743D7-9E30-4B94-8F72-76574D1F9433}"/>
              </a:ext>
            </a:extLst>
          </p:cNvPr>
          <p:cNvSpPr txBox="1"/>
          <p:nvPr/>
        </p:nvSpPr>
        <p:spPr>
          <a:xfrm>
            <a:off x="2834701" y="3932533"/>
            <a:ext cx="1099981" cy="276999"/>
          </a:xfrm>
          <a:prstGeom prst="rect">
            <a:avLst/>
          </a:prstGeom>
          <a:noFill/>
        </p:spPr>
        <p:txBody>
          <a:bodyPr wrap="none" rtlCol="0">
            <a:spAutoFit/>
          </a:bodyPr>
          <a:lstStyle/>
          <a:p>
            <a:r>
              <a:rPr lang="it-IT" sz="1200" b="1" dirty="0" err="1">
                <a:latin typeface="Times New Roman" panose="02020603050405020304" pitchFamily="18" charset="0"/>
                <a:cs typeface="Times New Roman" panose="02020603050405020304" pitchFamily="18" charset="0"/>
              </a:rPr>
              <a:t>Estradiol</a:t>
            </a:r>
            <a:r>
              <a:rPr lang="it-IT" sz="1200" b="1" dirty="0">
                <a:latin typeface="Times New Roman" panose="02020603050405020304" pitchFamily="18" charset="0"/>
                <a:cs typeface="Times New Roman" panose="02020603050405020304" pitchFamily="18" charset="0"/>
              </a:rPr>
              <a:t>, </a:t>
            </a:r>
            <a:r>
              <a:rPr lang="it-IT" sz="1200" b="1" dirty="0" err="1">
                <a:latin typeface="Times New Roman" panose="02020603050405020304" pitchFamily="18" charset="0"/>
                <a:cs typeface="Times New Roman" panose="02020603050405020304" pitchFamily="18" charset="0"/>
              </a:rPr>
              <a:t>nM</a:t>
            </a:r>
            <a:endParaRPr lang="it-IT" sz="1200" b="1" dirty="0">
              <a:latin typeface="Times New Roman" panose="02020603050405020304" pitchFamily="18" charset="0"/>
              <a:cs typeface="Times New Roman" panose="02020603050405020304" pitchFamily="18" charset="0"/>
            </a:endParaRPr>
          </a:p>
        </p:txBody>
      </p:sp>
      <p:sp>
        <p:nvSpPr>
          <p:cNvPr id="14" name="CasellaDiTesto 13">
            <a:extLst>
              <a:ext uri="{FF2B5EF4-FFF2-40B4-BE49-F238E27FC236}">
                <a16:creationId xmlns:a16="http://schemas.microsoft.com/office/drawing/2014/main" id="{582024A7-690B-479C-9D07-68EA6FBA16D0}"/>
              </a:ext>
            </a:extLst>
          </p:cNvPr>
          <p:cNvSpPr txBox="1"/>
          <p:nvPr/>
        </p:nvSpPr>
        <p:spPr>
          <a:xfrm>
            <a:off x="3132058" y="1118694"/>
            <a:ext cx="300082" cy="369332"/>
          </a:xfrm>
          <a:prstGeom prst="rect">
            <a:avLst/>
          </a:prstGeom>
          <a:noFill/>
        </p:spPr>
        <p:txBody>
          <a:bodyPr wrap="none" rtlCol="0">
            <a:spAutoFit/>
          </a:bodyPr>
          <a:lstStyle/>
          <a:p>
            <a:r>
              <a:rPr lang="it-IT" dirty="0"/>
              <a:t>*</a:t>
            </a:r>
          </a:p>
        </p:txBody>
      </p:sp>
      <p:sp>
        <p:nvSpPr>
          <p:cNvPr id="15" name="CasellaDiTesto 14">
            <a:extLst>
              <a:ext uri="{FF2B5EF4-FFF2-40B4-BE49-F238E27FC236}">
                <a16:creationId xmlns:a16="http://schemas.microsoft.com/office/drawing/2014/main" id="{2934422D-2078-4D2A-9C2D-DA9B74015903}"/>
              </a:ext>
            </a:extLst>
          </p:cNvPr>
          <p:cNvSpPr txBox="1"/>
          <p:nvPr/>
        </p:nvSpPr>
        <p:spPr>
          <a:xfrm>
            <a:off x="5666670" y="1886065"/>
            <a:ext cx="163583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Full </a:t>
            </a:r>
            <a:r>
              <a:rPr lang="it-IT" sz="1200" b="1" dirty="0" err="1">
                <a:latin typeface="Times New Roman" panose="02020603050405020304" pitchFamily="18" charset="0"/>
                <a:cs typeface="Times New Roman" panose="02020603050405020304" pitchFamily="18" charset="0"/>
              </a:rPr>
              <a:t>lenght</a:t>
            </a:r>
            <a:r>
              <a:rPr lang="it-IT" sz="1200" b="1" dirty="0">
                <a:latin typeface="Times New Roman" panose="02020603050405020304" pitchFamily="18" charset="0"/>
                <a:cs typeface="Times New Roman" panose="02020603050405020304" pitchFamily="18" charset="0"/>
              </a:rPr>
              <a:t> TMPRSS2</a:t>
            </a:r>
          </a:p>
        </p:txBody>
      </p:sp>
      <p:sp>
        <p:nvSpPr>
          <p:cNvPr id="16" name="CasellaDiTesto 15">
            <a:extLst>
              <a:ext uri="{FF2B5EF4-FFF2-40B4-BE49-F238E27FC236}">
                <a16:creationId xmlns:a16="http://schemas.microsoft.com/office/drawing/2014/main" id="{C796222F-9A8C-4B53-A72D-F61A394BFEBF}"/>
              </a:ext>
            </a:extLst>
          </p:cNvPr>
          <p:cNvSpPr txBox="1"/>
          <p:nvPr/>
        </p:nvSpPr>
        <p:spPr>
          <a:xfrm>
            <a:off x="5907120" y="2985709"/>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sp>
        <p:nvSpPr>
          <p:cNvPr id="17" name="CasellaDiTesto 16">
            <a:extLst>
              <a:ext uri="{FF2B5EF4-FFF2-40B4-BE49-F238E27FC236}">
                <a16:creationId xmlns:a16="http://schemas.microsoft.com/office/drawing/2014/main" id="{A99F0584-AC1E-4979-A2E0-150E493AB658}"/>
              </a:ext>
            </a:extLst>
          </p:cNvPr>
          <p:cNvSpPr txBox="1"/>
          <p:nvPr/>
        </p:nvSpPr>
        <p:spPr>
          <a:xfrm>
            <a:off x="7469037" y="1225380"/>
            <a:ext cx="2300630"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0         1           10       100     1000</a:t>
            </a:r>
          </a:p>
        </p:txBody>
      </p:sp>
      <p:cxnSp>
        <p:nvCxnSpPr>
          <p:cNvPr id="18" name="Connettore diritto 17">
            <a:extLst>
              <a:ext uri="{FF2B5EF4-FFF2-40B4-BE49-F238E27FC236}">
                <a16:creationId xmlns:a16="http://schemas.microsoft.com/office/drawing/2014/main" id="{EAB35046-6250-47BD-9164-F3C82931D280}"/>
              </a:ext>
            </a:extLst>
          </p:cNvPr>
          <p:cNvCxnSpPr/>
          <p:nvPr/>
        </p:nvCxnSpPr>
        <p:spPr>
          <a:xfrm>
            <a:off x="7450872" y="1169494"/>
            <a:ext cx="2059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063F838D-DA19-459F-BB1F-099F5F4E6BD7}"/>
              </a:ext>
            </a:extLst>
          </p:cNvPr>
          <p:cNvSpPr txBox="1"/>
          <p:nvPr/>
        </p:nvSpPr>
        <p:spPr>
          <a:xfrm>
            <a:off x="7952494" y="796217"/>
            <a:ext cx="1099981" cy="276999"/>
          </a:xfrm>
          <a:prstGeom prst="rect">
            <a:avLst/>
          </a:prstGeom>
          <a:noFill/>
        </p:spPr>
        <p:txBody>
          <a:bodyPr wrap="none" rtlCol="0">
            <a:spAutoFit/>
          </a:bodyPr>
          <a:lstStyle/>
          <a:p>
            <a:r>
              <a:rPr lang="it-IT" sz="1200" b="1" dirty="0" err="1">
                <a:latin typeface="Times New Roman" panose="02020603050405020304" pitchFamily="18" charset="0"/>
                <a:cs typeface="Times New Roman" panose="02020603050405020304" pitchFamily="18" charset="0"/>
              </a:rPr>
              <a:t>Estradiol</a:t>
            </a:r>
            <a:r>
              <a:rPr lang="it-IT" sz="1200" b="1" dirty="0">
                <a:latin typeface="Times New Roman" panose="02020603050405020304" pitchFamily="18" charset="0"/>
                <a:cs typeface="Times New Roman" panose="02020603050405020304" pitchFamily="18" charset="0"/>
              </a:rPr>
              <a:t>, </a:t>
            </a:r>
            <a:r>
              <a:rPr lang="it-IT" sz="1200" b="1" dirty="0" err="1">
                <a:latin typeface="Times New Roman" panose="02020603050405020304" pitchFamily="18" charset="0"/>
                <a:cs typeface="Times New Roman" panose="02020603050405020304" pitchFamily="18" charset="0"/>
              </a:rPr>
              <a:t>nM</a:t>
            </a:r>
            <a:endParaRPr lang="it-IT" sz="1200" b="1" dirty="0">
              <a:latin typeface="Times New Roman" panose="02020603050405020304" pitchFamily="18" charset="0"/>
              <a:cs typeface="Times New Roman" panose="02020603050405020304" pitchFamily="18" charset="0"/>
            </a:endParaRPr>
          </a:p>
        </p:txBody>
      </p:sp>
      <p:pic>
        <p:nvPicPr>
          <p:cNvPr id="22" name="Immagine 21">
            <a:extLst>
              <a:ext uri="{FF2B5EF4-FFF2-40B4-BE49-F238E27FC236}">
                <a16:creationId xmlns:a16="http://schemas.microsoft.com/office/drawing/2014/main" id="{62D7B2C6-81CF-40B6-A0CB-5F825B9E629C}"/>
              </a:ext>
            </a:extLst>
          </p:cNvPr>
          <p:cNvPicPr>
            <a:picLocks noChangeAspect="1"/>
          </p:cNvPicPr>
          <p:nvPr/>
        </p:nvPicPr>
        <p:blipFill rotWithShape="1">
          <a:blip r:embed="rId5"/>
          <a:srcRect l="22408" t="53384" r="21153" b="9658"/>
          <a:stretch/>
        </p:blipFill>
        <p:spPr>
          <a:xfrm>
            <a:off x="7302502" y="3989878"/>
            <a:ext cx="2463800" cy="882177"/>
          </a:xfrm>
          <a:prstGeom prst="rect">
            <a:avLst/>
          </a:prstGeom>
        </p:spPr>
      </p:pic>
      <p:sp>
        <p:nvSpPr>
          <p:cNvPr id="23" name="CasellaDiTesto 22">
            <a:extLst>
              <a:ext uri="{FF2B5EF4-FFF2-40B4-BE49-F238E27FC236}">
                <a16:creationId xmlns:a16="http://schemas.microsoft.com/office/drawing/2014/main" id="{4329223C-7118-4220-8C20-957A767487F3}"/>
              </a:ext>
            </a:extLst>
          </p:cNvPr>
          <p:cNvSpPr txBox="1"/>
          <p:nvPr/>
        </p:nvSpPr>
        <p:spPr>
          <a:xfrm>
            <a:off x="6484586" y="4292466"/>
            <a:ext cx="740908"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GAPDH</a:t>
            </a:r>
          </a:p>
        </p:txBody>
      </p:sp>
      <p:sp>
        <p:nvSpPr>
          <p:cNvPr id="24" name="CasellaDiTesto 23">
            <a:extLst>
              <a:ext uri="{FF2B5EF4-FFF2-40B4-BE49-F238E27FC236}">
                <a16:creationId xmlns:a16="http://schemas.microsoft.com/office/drawing/2014/main" id="{54EE94F9-C223-4A8F-882D-E9BDB13968F4}"/>
              </a:ext>
            </a:extLst>
          </p:cNvPr>
          <p:cNvSpPr txBox="1"/>
          <p:nvPr/>
        </p:nvSpPr>
        <p:spPr>
          <a:xfrm rot="16200000">
            <a:off x="75193" y="2251052"/>
            <a:ext cx="1561646" cy="461665"/>
          </a:xfrm>
          <a:prstGeom prst="rect">
            <a:avLst/>
          </a:prstGeom>
          <a:noFill/>
        </p:spPr>
        <p:txBody>
          <a:bodyPr wrap="none" rtlCol="0">
            <a:spAutoFit/>
          </a:bodyPr>
          <a:lstStyle/>
          <a:p>
            <a:pPr algn="ctr"/>
            <a:r>
              <a:rPr lang="it-IT" sz="1200" b="1" dirty="0">
                <a:latin typeface="Times New Roman" panose="02020603050405020304" pitchFamily="18" charset="0"/>
                <a:cs typeface="Times New Roman" panose="02020603050405020304" pitchFamily="18" charset="0"/>
              </a:rPr>
              <a:t>TMPRSS2 / GAPDH</a:t>
            </a:r>
          </a:p>
          <a:p>
            <a:pPr algn="ctr"/>
            <a:r>
              <a:rPr lang="it-IT" sz="1200" b="1" dirty="0">
                <a:latin typeface="Times New Roman" panose="02020603050405020304" pitchFamily="18" charset="0"/>
                <a:cs typeface="Times New Roman" panose="02020603050405020304" pitchFamily="18" charset="0"/>
              </a:rPr>
              <a:t>(vs </a:t>
            </a:r>
            <a:r>
              <a:rPr lang="it-IT" sz="1200" b="1" dirty="0" err="1">
                <a:latin typeface="Times New Roman" panose="02020603050405020304" pitchFamily="18" charset="0"/>
                <a:cs typeface="Times New Roman" panose="02020603050405020304" pitchFamily="18" charset="0"/>
              </a:rPr>
              <a:t>basal</a:t>
            </a:r>
            <a:r>
              <a:rPr lang="it-IT" sz="1200" b="1" dirty="0">
                <a:latin typeface="Times New Roman" panose="02020603050405020304" pitchFamily="18" charset="0"/>
                <a:cs typeface="Times New Roman" panose="02020603050405020304" pitchFamily="18" charset="0"/>
              </a:rPr>
              <a:t>)</a:t>
            </a:r>
          </a:p>
        </p:txBody>
      </p:sp>
      <p:sp>
        <p:nvSpPr>
          <p:cNvPr id="25" name="Rettangolo 24">
            <a:extLst>
              <a:ext uri="{FF2B5EF4-FFF2-40B4-BE49-F238E27FC236}">
                <a16:creationId xmlns:a16="http://schemas.microsoft.com/office/drawing/2014/main" id="{4BBED9C3-5BDB-4C27-BC4E-DB6CA99E9EE4}"/>
              </a:ext>
            </a:extLst>
          </p:cNvPr>
          <p:cNvSpPr/>
          <p:nvPr/>
        </p:nvSpPr>
        <p:spPr>
          <a:xfrm>
            <a:off x="3733800" y="906652"/>
            <a:ext cx="101600" cy="1097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6081C2B1-53F1-444B-8B36-2F03F58F30E6}"/>
              </a:ext>
            </a:extLst>
          </p:cNvPr>
          <p:cNvSpPr/>
          <p:nvPr/>
        </p:nvSpPr>
        <p:spPr>
          <a:xfrm>
            <a:off x="3733665" y="632630"/>
            <a:ext cx="101600" cy="1097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2CC3CC98-E455-452B-A9FB-3D0F13FB9956}"/>
              </a:ext>
            </a:extLst>
          </p:cNvPr>
          <p:cNvSpPr txBox="1"/>
          <p:nvPr/>
        </p:nvSpPr>
        <p:spPr>
          <a:xfrm>
            <a:off x="3846004" y="549913"/>
            <a:ext cx="163583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Full </a:t>
            </a:r>
            <a:r>
              <a:rPr lang="it-IT" sz="1200" b="1" dirty="0" err="1">
                <a:latin typeface="Times New Roman" panose="02020603050405020304" pitchFamily="18" charset="0"/>
                <a:cs typeface="Times New Roman" panose="02020603050405020304" pitchFamily="18" charset="0"/>
              </a:rPr>
              <a:t>lenght</a:t>
            </a:r>
            <a:r>
              <a:rPr lang="it-IT" sz="1200" b="1" dirty="0">
                <a:latin typeface="Times New Roman" panose="02020603050405020304" pitchFamily="18" charset="0"/>
                <a:cs typeface="Times New Roman" panose="02020603050405020304" pitchFamily="18" charset="0"/>
              </a:rPr>
              <a:t> TMPRSS2</a:t>
            </a:r>
          </a:p>
        </p:txBody>
      </p:sp>
      <p:sp>
        <p:nvSpPr>
          <p:cNvPr id="28" name="CasellaDiTesto 27">
            <a:extLst>
              <a:ext uri="{FF2B5EF4-FFF2-40B4-BE49-F238E27FC236}">
                <a16:creationId xmlns:a16="http://schemas.microsoft.com/office/drawing/2014/main" id="{39497B4F-9DC0-448E-BAE3-4D02F15EFA28}"/>
              </a:ext>
            </a:extLst>
          </p:cNvPr>
          <p:cNvSpPr txBox="1"/>
          <p:nvPr/>
        </p:nvSpPr>
        <p:spPr>
          <a:xfrm>
            <a:off x="3876101" y="812127"/>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sp>
        <p:nvSpPr>
          <p:cNvPr id="29" name="CasellaDiTesto 28">
            <a:extLst>
              <a:ext uri="{FF2B5EF4-FFF2-40B4-BE49-F238E27FC236}">
                <a16:creationId xmlns:a16="http://schemas.microsoft.com/office/drawing/2014/main" id="{6DFEED0A-75FD-490F-9D84-7C8551427F4B}"/>
              </a:ext>
            </a:extLst>
          </p:cNvPr>
          <p:cNvSpPr txBox="1"/>
          <p:nvPr/>
        </p:nvSpPr>
        <p:spPr>
          <a:xfrm>
            <a:off x="122222" y="5103000"/>
            <a:ext cx="11947556" cy="1477328"/>
          </a:xfrm>
          <a:prstGeom prst="rect">
            <a:avLst/>
          </a:prstGeom>
          <a:noFill/>
        </p:spPr>
        <p:txBody>
          <a:bodyPr wrap="square" rtlCol="0">
            <a:spAutoFit/>
          </a:bodyPr>
          <a:lstStyle/>
          <a:p>
            <a:r>
              <a:rPr lang="en-US" dirty="0"/>
              <a:t>Suppl. Fig. 1. B) TMPRSS2 expression in response to stimulation with different concentrations of estradiol. Calu-3 cells were stimulated for 30 h with the indicated concentration of estradiol. Graph represents densitometrical analysis of bands corresponding to the full-length form of TMPRSS2 and the 32kDa cleaved fragment containing the protease domain normalized to GAPDH. Experiments were performed in triplicate and results are expressed as mean ± SD. * = p &lt; 0.05 vs control untreated cells. A representative Western blot is shown.</a:t>
            </a:r>
          </a:p>
        </p:txBody>
      </p:sp>
    </p:spTree>
    <p:extLst>
      <p:ext uri="{BB962C8B-B14F-4D97-AF65-F5344CB8AC3E}">
        <p14:creationId xmlns:p14="http://schemas.microsoft.com/office/powerpoint/2010/main" val="322197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C3381E4-DBCB-49EE-9F0F-13CE0873F675}"/>
              </a:ext>
            </a:extLst>
          </p:cNvPr>
          <p:cNvSpPr txBox="1"/>
          <p:nvPr/>
        </p:nvSpPr>
        <p:spPr>
          <a:xfrm>
            <a:off x="394283" y="159391"/>
            <a:ext cx="974947"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Suppl. Fig.1</a:t>
            </a:r>
          </a:p>
        </p:txBody>
      </p:sp>
      <p:sp>
        <p:nvSpPr>
          <p:cNvPr id="9" name="CasellaDiTesto 8">
            <a:extLst>
              <a:ext uri="{FF2B5EF4-FFF2-40B4-BE49-F238E27FC236}">
                <a16:creationId xmlns:a16="http://schemas.microsoft.com/office/drawing/2014/main" id="{5C86AC99-D1D7-430F-B0A0-C498313AA4D9}"/>
              </a:ext>
            </a:extLst>
          </p:cNvPr>
          <p:cNvSpPr txBox="1"/>
          <p:nvPr/>
        </p:nvSpPr>
        <p:spPr>
          <a:xfrm>
            <a:off x="457783" y="841695"/>
            <a:ext cx="346570"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C)</a:t>
            </a:r>
          </a:p>
        </p:txBody>
      </p:sp>
      <p:sp>
        <p:nvSpPr>
          <p:cNvPr id="10" name="CasellaDiTesto 9">
            <a:extLst>
              <a:ext uri="{FF2B5EF4-FFF2-40B4-BE49-F238E27FC236}">
                <a16:creationId xmlns:a16="http://schemas.microsoft.com/office/drawing/2014/main" id="{44BD57E2-8186-4A82-B688-AB07AD2465A8}"/>
              </a:ext>
            </a:extLst>
          </p:cNvPr>
          <p:cNvSpPr txBox="1"/>
          <p:nvPr/>
        </p:nvSpPr>
        <p:spPr>
          <a:xfrm>
            <a:off x="1843244" y="3625965"/>
            <a:ext cx="3063659"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24 h          30  h         48 h         72 h</a:t>
            </a:r>
          </a:p>
        </p:txBody>
      </p:sp>
      <p:cxnSp>
        <p:nvCxnSpPr>
          <p:cNvPr id="12" name="Connettore diritto 11">
            <a:extLst>
              <a:ext uri="{FF2B5EF4-FFF2-40B4-BE49-F238E27FC236}">
                <a16:creationId xmlns:a16="http://schemas.microsoft.com/office/drawing/2014/main" id="{360D48D0-1B8E-4C7F-BD25-4ECCD593D491}"/>
              </a:ext>
            </a:extLst>
          </p:cNvPr>
          <p:cNvCxnSpPr/>
          <p:nvPr/>
        </p:nvCxnSpPr>
        <p:spPr>
          <a:xfrm>
            <a:off x="1843244" y="3912938"/>
            <a:ext cx="27414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B2743D7-9E30-4B94-8F72-76574D1F9433}"/>
              </a:ext>
            </a:extLst>
          </p:cNvPr>
          <p:cNvSpPr txBox="1"/>
          <p:nvPr/>
        </p:nvSpPr>
        <p:spPr>
          <a:xfrm>
            <a:off x="2834701" y="3932533"/>
            <a:ext cx="1180131"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R1881,  100nM</a:t>
            </a:r>
          </a:p>
        </p:txBody>
      </p:sp>
      <p:sp>
        <p:nvSpPr>
          <p:cNvPr id="14" name="CasellaDiTesto 13">
            <a:extLst>
              <a:ext uri="{FF2B5EF4-FFF2-40B4-BE49-F238E27FC236}">
                <a16:creationId xmlns:a16="http://schemas.microsoft.com/office/drawing/2014/main" id="{582024A7-690B-479C-9D07-68EA6FBA16D0}"/>
              </a:ext>
            </a:extLst>
          </p:cNvPr>
          <p:cNvSpPr txBox="1"/>
          <p:nvPr/>
        </p:nvSpPr>
        <p:spPr>
          <a:xfrm>
            <a:off x="3169959" y="1219465"/>
            <a:ext cx="300082" cy="369332"/>
          </a:xfrm>
          <a:prstGeom prst="rect">
            <a:avLst/>
          </a:prstGeom>
          <a:noFill/>
        </p:spPr>
        <p:txBody>
          <a:bodyPr wrap="none" rtlCol="0">
            <a:spAutoFit/>
          </a:bodyPr>
          <a:lstStyle/>
          <a:p>
            <a:r>
              <a:rPr lang="it-IT" dirty="0"/>
              <a:t>*</a:t>
            </a:r>
          </a:p>
        </p:txBody>
      </p:sp>
      <p:sp>
        <p:nvSpPr>
          <p:cNvPr id="15" name="CasellaDiTesto 14">
            <a:extLst>
              <a:ext uri="{FF2B5EF4-FFF2-40B4-BE49-F238E27FC236}">
                <a16:creationId xmlns:a16="http://schemas.microsoft.com/office/drawing/2014/main" id="{2934422D-2078-4D2A-9C2D-DA9B74015903}"/>
              </a:ext>
            </a:extLst>
          </p:cNvPr>
          <p:cNvSpPr txBox="1"/>
          <p:nvPr/>
        </p:nvSpPr>
        <p:spPr>
          <a:xfrm>
            <a:off x="5666670" y="1886065"/>
            <a:ext cx="163583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Full </a:t>
            </a:r>
            <a:r>
              <a:rPr lang="it-IT" sz="1200" b="1" dirty="0" err="1">
                <a:latin typeface="Times New Roman" panose="02020603050405020304" pitchFamily="18" charset="0"/>
                <a:cs typeface="Times New Roman" panose="02020603050405020304" pitchFamily="18" charset="0"/>
              </a:rPr>
              <a:t>lenght</a:t>
            </a:r>
            <a:r>
              <a:rPr lang="it-IT" sz="1200" b="1" dirty="0">
                <a:latin typeface="Times New Roman" panose="02020603050405020304" pitchFamily="18" charset="0"/>
                <a:cs typeface="Times New Roman" panose="02020603050405020304" pitchFamily="18" charset="0"/>
              </a:rPr>
              <a:t> TMPRSS2</a:t>
            </a:r>
          </a:p>
        </p:txBody>
      </p:sp>
      <p:sp>
        <p:nvSpPr>
          <p:cNvPr id="16" name="CasellaDiTesto 15">
            <a:extLst>
              <a:ext uri="{FF2B5EF4-FFF2-40B4-BE49-F238E27FC236}">
                <a16:creationId xmlns:a16="http://schemas.microsoft.com/office/drawing/2014/main" id="{C796222F-9A8C-4B53-A72D-F61A394BFEBF}"/>
              </a:ext>
            </a:extLst>
          </p:cNvPr>
          <p:cNvSpPr txBox="1"/>
          <p:nvPr/>
        </p:nvSpPr>
        <p:spPr>
          <a:xfrm>
            <a:off x="5907120" y="2985709"/>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sp>
        <p:nvSpPr>
          <p:cNvPr id="23" name="CasellaDiTesto 22">
            <a:extLst>
              <a:ext uri="{FF2B5EF4-FFF2-40B4-BE49-F238E27FC236}">
                <a16:creationId xmlns:a16="http://schemas.microsoft.com/office/drawing/2014/main" id="{4329223C-7118-4220-8C20-957A767487F3}"/>
              </a:ext>
            </a:extLst>
          </p:cNvPr>
          <p:cNvSpPr txBox="1"/>
          <p:nvPr/>
        </p:nvSpPr>
        <p:spPr>
          <a:xfrm>
            <a:off x="6484586" y="3902964"/>
            <a:ext cx="740908"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GAPDH</a:t>
            </a:r>
          </a:p>
        </p:txBody>
      </p:sp>
      <p:sp>
        <p:nvSpPr>
          <p:cNvPr id="24" name="CasellaDiTesto 23">
            <a:extLst>
              <a:ext uri="{FF2B5EF4-FFF2-40B4-BE49-F238E27FC236}">
                <a16:creationId xmlns:a16="http://schemas.microsoft.com/office/drawing/2014/main" id="{54EE94F9-C223-4A8F-882D-E9BDB13968F4}"/>
              </a:ext>
            </a:extLst>
          </p:cNvPr>
          <p:cNvSpPr txBox="1"/>
          <p:nvPr/>
        </p:nvSpPr>
        <p:spPr>
          <a:xfrm rot="16200000">
            <a:off x="75193" y="2251052"/>
            <a:ext cx="1561646" cy="461665"/>
          </a:xfrm>
          <a:prstGeom prst="rect">
            <a:avLst/>
          </a:prstGeom>
          <a:noFill/>
        </p:spPr>
        <p:txBody>
          <a:bodyPr wrap="none" rtlCol="0">
            <a:spAutoFit/>
          </a:bodyPr>
          <a:lstStyle/>
          <a:p>
            <a:pPr algn="ctr"/>
            <a:r>
              <a:rPr lang="it-IT" sz="1200" b="1" dirty="0">
                <a:latin typeface="Times New Roman" panose="02020603050405020304" pitchFamily="18" charset="0"/>
                <a:cs typeface="Times New Roman" panose="02020603050405020304" pitchFamily="18" charset="0"/>
              </a:rPr>
              <a:t>TMPRSS2 / GAPDH</a:t>
            </a:r>
          </a:p>
          <a:p>
            <a:pPr algn="ctr"/>
            <a:r>
              <a:rPr lang="it-IT" sz="1200" b="1" dirty="0">
                <a:latin typeface="Times New Roman" panose="02020603050405020304" pitchFamily="18" charset="0"/>
                <a:cs typeface="Times New Roman" panose="02020603050405020304" pitchFamily="18" charset="0"/>
              </a:rPr>
              <a:t>(vs </a:t>
            </a:r>
            <a:r>
              <a:rPr lang="it-IT" sz="1200" b="1" dirty="0" err="1">
                <a:latin typeface="Times New Roman" panose="02020603050405020304" pitchFamily="18" charset="0"/>
                <a:cs typeface="Times New Roman" panose="02020603050405020304" pitchFamily="18" charset="0"/>
              </a:rPr>
              <a:t>basal</a:t>
            </a:r>
            <a:r>
              <a:rPr lang="it-IT" sz="1200" b="1" dirty="0">
                <a:latin typeface="Times New Roman" panose="02020603050405020304" pitchFamily="18" charset="0"/>
                <a:cs typeface="Times New Roman" panose="02020603050405020304" pitchFamily="18" charset="0"/>
              </a:rPr>
              <a:t>)</a:t>
            </a:r>
          </a:p>
        </p:txBody>
      </p:sp>
      <p:sp>
        <p:nvSpPr>
          <p:cNvPr id="25" name="Rettangolo 24">
            <a:extLst>
              <a:ext uri="{FF2B5EF4-FFF2-40B4-BE49-F238E27FC236}">
                <a16:creationId xmlns:a16="http://schemas.microsoft.com/office/drawing/2014/main" id="{4BBED9C3-5BDB-4C27-BC4E-DB6CA99E9EE4}"/>
              </a:ext>
            </a:extLst>
          </p:cNvPr>
          <p:cNvSpPr/>
          <p:nvPr/>
        </p:nvSpPr>
        <p:spPr>
          <a:xfrm>
            <a:off x="3733800" y="906652"/>
            <a:ext cx="101600" cy="1097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6081C2B1-53F1-444B-8B36-2F03F58F30E6}"/>
              </a:ext>
            </a:extLst>
          </p:cNvPr>
          <p:cNvSpPr/>
          <p:nvPr/>
        </p:nvSpPr>
        <p:spPr>
          <a:xfrm>
            <a:off x="3733665" y="632630"/>
            <a:ext cx="101600" cy="1097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2CC3CC98-E455-452B-A9FB-3D0F13FB9956}"/>
              </a:ext>
            </a:extLst>
          </p:cNvPr>
          <p:cNvSpPr txBox="1"/>
          <p:nvPr/>
        </p:nvSpPr>
        <p:spPr>
          <a:xfrm>
            <a:off x="3846004" y="549913"/>
            <a:ext cx="163583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Full </a:t>
            </a:r>
            <a:r>
              <a:rPr lang="it-IT" sz="1200" b="1" dirty="0" err="1">
                <a:latin typeface="Times New Roman" panose="02020603050405020304" pitchFamily="18" charset="0"/>
                <a:cs typeface="Times New Roman" panose="02020603050405020304" pitchFamily="18" charset="0"/>
              </a:rPr>
              <a:t>lenght</a:t>
            </a:r>
            <a:r>
              <a:rPr lang="it-IT" sz="1200" b="1" dirty="0">
                <a:latin typeface="Times New Roman" panose="02020603050405020304" pitchFamily="18" charset="0"/>
                <a:cs typeface="Times New Roman" panose="02020603050405020304" pitchFamily="18" charset="0"/>
              </a:rPr>
              <a:t> TMPRSS2</a:t>
            </a:r>
          </a:p>
        </p:txBody>
      </p:sp>
      <p:sp>
        <p:nvSpPr>
          <p:cNvPr id="28" name="CasellaDiTesto 27">
            <a:extLst>
              <a:ext uri="{FF2B5EF4-FFF2-40B4-BE49-F238E27FC236}">
                <a16:creationId xmlns:a16="http://schemas.microsoft.com/office/drawing/2014/main" id="{39497B4F-9DC0-448E-BAE3-4D02F15EFA28}"/>
              </a:ext>
            </a:extLst>
          </p:cNvPr>
          <p:cNvSpPr txBox="1"/>
          <p:nvPr/>
        </p:nvSpPr>
        <p:spPr>
          <a:xfrm>
            <a:off x="3876101" y="812127"/>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graphicFrame>
        <p:nvGraphicFramePr>
          <p:cNvPr id="29" name="Grafico 28">
            <a:extLst>
              <a:ext uri="{FF2B5EF4-FFF2-40B4-BE49-F238E27FC236}">
                <a16:creationId xmlns:a16="http://schemas.microsoft.com/office/drawing/2014/main" id="{518D1955-6E1F-44C2-BE5B-4C12E1273CA9}"/>
              </a:ext>
            </a:extLst>
          </p:cNvPr>
          <p:cNvGraphicFramePr>
            <a:graphicFrameLocks/>
          </p:cNvGraphicFramePr>
          <p:nvPr>
            <p:extLst>
              <p:ext uri="{D42A27DB-BD31-4B8C-83A1-F6EECF244321}">
                <p14:modId xmlns:p14="http://schemas.microsoft.com/office/powerpoint/2010/main" val="827075337"/>
              </p:ext>
            </p:extLst>
          </p:nvPr>
        </p:nvGraphicFramePr>
        <p:xfrm>
          <a:off x="1241090" y="1334049"/>
          <a:ext cx="3781936" cy="2376488"/>
        </p:xfrm>
        <a:graphic>
          <a:graphicData uri="http://schemas.openxmlformats.org/drawingml/2006/chart">
            <c:chart xmlns:c="http://schemas.openxmlformats.org/drawingml/2006/chart" xmlns:r="http://schemas.openxmlformats.org/officeDocument/2006/relationships" r:id="rId2"/>
          </a:graphicData>
        </a:graphic>
      </p:graphicFrame>
      <p:sp>
        <p:nvSpPr>
          <p:cNvPr id="30" name="CasellaDiTesto 29">
            <a:extLst>
              <a:ext uri="{FF2B5EF4-FFF2-40B4-BE49-F238E27FC236}">
                <a16:creationId xmlns:a16="http://schemas.microsoft.com/office/drawing/2014/main" id="{1FEF7125-D5CC-4756-9E91-D955FDAB9BBD}"/>
              </a:ext>
            </a:extLst>
          </p:cNvPr>
          <p:cNvSpPr txBox="1"/>
          <p:nvPr/>
        </p:nvSpPr>
        <p:spPr>
          <a:xfrm>
            <a:off x="3813603" y="1488026"/>
            <a:ext cx="300082" cy="369332"/>
          </a:xfrm>
          <a:prstGeom prst="rect">
            <a:avLst/>
          </a:prstGeom>
          <a:noFill/>
        </p:spPr>
        <p:txBody>
          <a:bodyPr wrap="none" rtlCol="0">
            <a:spAutoFit/>
          </a:bodyPr>
          <a:lstStyle/>
          <a:p>
            <a:r>
              <a:rPr lang="it-IT" dirty="0"/>
              <a:t>*</a:t>
            </a:r>
          </a:p>
        </p:txBody>
      </p:sp>
      <p:sp>
        <p:nvSpPr>
          <p:cNvPr id="31" name="CasellaDiTesto 30">
            <a:extLst>
              <a:ext uri="{FF2B5EF4-FFF2-40B4-BE49-F238E27FC236}">
                <a16:creationId xmlns:a16="http://schemas.microsoft.com/office/drawing/2014/main" id="{0BC45B41-FAD8-4428-9EA4-A47244A29D4C}"/>
              </a:ext>
            </a:extLst>
          </p:cNvPr>
          <p:cNvSpPr txBox="1"/>
          <p:nvPr/>
        </p:nvSpPr>
        <p:spPr>
          <a:xfrm>
            <a:off x="7587196" y="1311798"/>
            <a:ext cx="1986441"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24h    30h    48h    72h</a:t>
            </a:r>
          </a:p>
        </p:txBody>
      </p:sp>
      <p:cxnSp>
        <p:nvCxnSpPr>
          <p:cNvPr id="32" name="Connettore diritto 31">
            <a:extLst>
              <a:ext uri="{FF2B5EF4-FFF2-40B4-BE49-F238E27FC236}">
                <a16:creationId xmlns:a16="http://schemas.microsoft.com/office/drawing/2014/main" id="{1772981C-EF78-40E0-85C6-075F40104176}"/>
              </a:ext>
            </a:extLst>
          </p:cNvPr>
          <p:cNvCxnSpPr/>
          <p:nvPr/>
        </p:nvCxnSpPr>
        <p:spPr>
          <a:xfrm>
            <a:off x="7586583" y="1282836"/>
            <a:ext cx="2059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826654DD-201A-4D3B-83A4-248519CC66FE}"/>
              </a:ext>
            </a:extLst>
          </p:cNvPr>
          <p:cNvSpPr txBox="1"/>
          <p:nvPr/>
        </p:nvSpPr>
        <p:spPr>
          <a:xfrm>
            <a:off x="7987522" y="938530"/>
            <a:ext cx="1180131"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R1881,  100nM</a:t>
            </a:r>
          </a:p>
        </p:txBody>
      </p:sp>
      <p:pic>
        <p:nvPicPr>
          <p:cNvPr id="3" name="Immagine 2">
            <a:extLst>
              <a:ext uri="{FF2B5EF4-FFF2-40B4-BE49-F238E27FC236}">
                <a16:creationId xmlns:a16="http://schemas.microsoft.com/office/drawing/2014/main" id="{95C60D8A-6B88-4661-B4E5-5C1186C3415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5000"/>
                    </a14:imgEffect>
                  </a14:imgLayer>
                </a14:imgProps>
              </a:ext>
              <a:ext uri="{28A0092B-C50C-407E-A947-70E740481C1C}">
                <a14:useLocalDpi xmlns:a14="http://schemas.microsoft.com/office/drawing/2010/main" val="0"/>
              </a:ext>
            </a:extLst>
          </a:blip>
          <a:srcRect l="25078" t="46336" r="43619" b="25973"/>
          <a:stretch/>
        </p:blipFill>
        <p:spPr>
          <a:xfrm>
            <a:off x="7504183" y="1668217"/>
            <a:ext cx="2146811" cy="1899029"/>
          </a:xfrm>
          <a:prstGeom prst="rect">
            <a:avLst/>
          </a:prstGeom>
        </p:spPr>
      </p:pic>
      <p:pic>
        <p:nvPicPr>
          <p:cNvPr id="6" name="Immagine 5">
            <a:extLst>
              <a:ext uri="{FF2B5EF4-FFF2-40B4-BE49-F238E27FC236}">
                <a16:creationId xmlns:a16="http://schemas.microsoft.com/office/drawing/2014/main" id="{226ACEDD-A99F-46E5-98DF-02706C3B5F4F}"/>
              </a:ext>
            </a:extLst>
          </p:cNvPr>
          <p:cNvPicPr>
            <a:picLocks noChangeAspect="1"/>
          </p:cNvPicPr>
          <p:nvPr/>
        </p:nvPicPr>
        <p:blipFill rotWithShape="1">
          <a:blip r:embed="rId5">
            <a:extLst>
              <a:ext uri="{28A0092B-C50C-407E-A947-70E740481C1C}">
                <a14:useLocalDpi xmlns:a14="http://schemas.microsoft.com/office/drawing/2010/main" val="0"/>
              </a:ext>
            </a:extLst>
          </a:blip>
          <a:srcRect l="21095" t="59570" r="46956" b="31541"/>
          <a:stretch/>
        </p:blipFill>
        <p:spPr>
          <a:xfrm>
            <a:off x="7504184" y="3608146"/>
            <a:ext cx="2142096" cy="595960"/>
          </a:xfrm>
          <a:prstGeom prst="rect">
            <a:avLst/>
          </a:prstGeom>
        </p:spPr>
      </p:pic>
      <p:sp>
        <p:nvSpPr>
          <p:cNvPr id="34" name="CasellaDiTesto 33">
            <a:extLst>
              <a:ext uri="{FF2B5EF4-FFF2-40B4-BE49-F238E27FC236}">
                <a16:creationId xmlns:a16="http://schemas.microsoft.com/office/drawing/2014/main" id="{B22201B2-A640-4A5D-AB10-6C4E7532BB97}"/>
              </a:ext>
            </a:extLst>
          </p:cNvPr>
          <p:cNvSpPr txBox="1"/>
          <p:nvPr/>
        </p:nvSpPr>
        <p:spPr>
          <a:xfrm>
            <a:off x="122222" y="4668499"/>
            <a:ext cx="11947556" cy="1200329"/>
          </a:xfrm>
          <a:prstGeom prst="rect">
            <a:avLst/>
          </a:prstGeom>
          <a:noFill/>
        </p:spPr>
        <p:txBody>
          <a:bodyPr wrap="square" rtlCol="0">
            <a:spAutoFit/>
          </a:bodyPr>
          <a:lstStyle/>
          <a:p>
            <a:r>
              <a:rPr lang="en-US" dirty="0"/>
              <a:t>Suppl. Fig. 1. C) TMPRSS2 expression in response to stimulation with 100 </a:t>
            </a:r>
            <a:r>
              <a:rPr lang="en-US" dirty="0" err="1"/>
              <a:t>nM</a:t>
            </a:r>
            <a:r>
              <a:rPr lang="en-US" dirty="0"/>
              <a:t> R1881 for different times. Graph represents densitometrical analysis of bands corresponding to the full-length form of TMPRSS2 and the 32kDa cleaved fragment containing the protease domain normalized to GAPDH. Experiments were performed in triplicate and results are expressed as mean ± SD. * = p &lt; 0.05 vs control untreated cells. A representative Western blot is shown.</a:t>
            </a:r>
          </a:p>
        </p:txBody>
      </p:sp>
    </p:spTree>
    <p:extLst>
      <p:ext uri="{BB962C8B-B14F-4D97-AF65-F5344CB8AC3E}">
        <p14:creationId xmlns:p14="http://schemas.microsoft.com/office/powerpoint/2010/main" val="214945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C3381E4-DBCB-49EE-9F0F-13CE0873F675}"/>
              </a:ext>
            </a:extLst>
          </p:cNvPr>
          <p:cNvSpPr txBox="1"/>
          <p:nvPr/>
        </p:nvSpPr>
        <p:spPr>
          <a:xfrm>
            <a:off x="394283" y="159391"/>
            <a:ext cx="974947"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Suppl. Fig.1</a:t>
            </a:r>
          </a:p>
        </p:txBody>
      </p:sp>
      <p:sp>
        <p:nvSpPr>
          <p:cNvPr id="9" name="CasellaDiTesto 8">
            <a:extLst>
              <a:ext uri="{FF2B5EF4-FFF2-40B4-BE49-F238E27FC236}">
                <a16:creationId xmlns:a16="http://schemas.microsoft.com/office/drawing/2014/main" id="{5C86AC99-D1D7-430F-B0A0-C498313AA4D9}"/>
              </a:ext>
            </a:extLst>
          </p:cNvPr>
          <p:cNvSpPr txBox="1"/>
          <p:nvPr/>
        </p:nvSpPr>
        <p:spPr>
          <a:xfrm>
            <a:off x="457783" y="841695"/>
            <a:ext cx="346570"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D)</a:t>
            </a:r>
          </a:p>
        </p:txBody>
      </p:sp>
      <p:sp>
        <p:nvSpPr>
          <p:cNvPr id="24" name="CasellaDiTesto 23">
            <a:extLst>
              <a:ext uri="{FF2B5EF4-FFF2-40B4-BE49-F238E27FC236}">
                <a16:creationId xmlns:a16="http://schemas.microsoft.com/office/drawing/2014/main" id="{54EE94F9-C223-4A8F-882D-E9BDB13968F4}"/>
              </a:ext>
            </a:extLst>
          </p:cNvPr>
          <p:cNvSpPr txBox="1"/>
          <p:nvPr/>
        </p:nvSpPr>
        <p:spPr>
          <a:xfrm rot="16200000">
            <a:off x="-192732" y="2251052"/>
            <a:ext cx="2097497" cy="461665"/>
          </a:xfrm>
          <a:prstGeom prst="rect">
            <a:avLst/>
          </a:prstGeom>
          <a:noFill/>
        </p:spPr>
        <p:txBody>
          <a:bodyPr wrap="none" rtlCol="0">
            <a:spAutoFit/>
          </a:bodyPr>
          <a:lstStyle/>
          <a:p>
            <a:pPr algn="ctr"/>
            <a:r>
              <a:rPr lang="it-IT" sz="1200" b="1" dirty="0">
                <a:latin typeface="Times New Roman" panose="02020603050405020304" pitchFamily="18" charset="0"/>
                <a:cs typeface="Times New Roman" panose="02020603050405020304" pitchFamily="18" charset="0"/>
              </a:rPr>
              <a:t> 32KDa TMPRSS2 / GAPDH</a:t>
            </a:r>
          </a:p>
          <a:p>
            <a:pPr algn="ctr"/>
            <a:r>
              <a:rPr lang="it-IT" sz="1200" b="1" dirty="0">
                <a:latin typeface="Times New Roman" panose="02020603050405020304" pitchFamily="18" charset="0"/>
                <a:cs typeface="Times New Roman" panose="02020603050405020304" pitchFamily="18" charset="0"/>
              </a:rPr>
              <a:t>(vs </a:t>
            </a:r>
            <a:r>
              <a:rPr lang="it-IT" sz="1200" b="1" dirty="0" err="1">
                <a:latin typeface="Times New Roman" panose="02020603050405020304" pitchFamily="18" charset="0"/>
                <a:cs typeface="Times New Roman" panose="02020603050405020304" pitchFamily="18" charset="0"/>
              </a:rPr>
              <a:t>basal</a:t>
            </a:r>
            <a:r>
              <a:rPr lang="it-IT" sz="1200" b="1" dirty="0">
                <a:latin typeface="Times New Roman" panose="02020603050405020304" pitchFamily="18" charset="0"/>
                <a:cs typeface="Times New Roman" panose="02020603050405020304" pitchFamily="18" charset="0"/>
              </a:rPr>
              <a:t>)</a:t>
            </a:r>
          </a:p>
        </p:txBody>
      </p:sp>
      <p:sp>
        <p:nvSpPr>
          <p:cNvPr id="34" name="CasellaDiTesto 33">
            <a:extLst>
              <a:ext uri="{FF2B5EF4-FFF2-40B4-BE49-F238E27FC236}">
                <a16:creationId xmlns:a16="http://schemas.microsoft.com/office/drawing/2014/main" id="{B22201B2-A640-4A5D-AB10-6C4E7532BB97}"/>
              </a:ext>
            </a:extLst>
          </p:cNvPr>
          <p:cNvSpPr txBox="1"/>
          <p:nvPr/>
        </p:nvSpPr>
        <p:spPr>
          <a:xfrm>
            <a:off x="122222" y="5402288"/>
            <a:ext cx="11947556" cy="1200329"/>
          </a:xfrm>
          <a:prstGeom prst="rect">
            <a:avLst/>
          </a:prstGeom>
          <a:noFill/>
        </p:spPr>
        <p:txBody>
          <a:bodyPr wrap="square" rtlCol="0">
            <a:spAutoFit/>
          </a:bodyPr>
          <a:lstStyle/>
          <a:p>
            <a:r>
              <a:rPr lang="en-US" dirty="0"/>
              <a:t>Suppl. Fig. 1. D) TMPRSS2 32 </a:t>
            </a:r>
            <a:r>
              <a:rPr lang="en-US" dirty="0" err="1"/>
              <a:t>Kda</a:t>
            </a:r>
            <a:r>
              <a:rPr lang="en-US" dirty="0"/>
              <a:t> fragment expression in response to stimulation with different concentration of R1881 and estradiol for 72h. Graphs represent densitometrical analysis of bands corresponding to the 32kDa cleaved fragment containing the protease domain normalized to GAPDH. Experiments were performed in triplicate and results are expressed as mean ± SD. Representative Western blots are shown.</a:t>
            </a:r>
          </a:p>
        </p:txBody>
      </p:sp>
      <p:graphicFrame>
        <p:nvGraphicFramePr>
          <p:cNvPr id="35" name="Grafico 34">
            <a:extLst>
              <a:ext uri="{FF2B5EF4-FFF2-40B4-BE49-F238E27FC236}">
                <a16:creationId xmlns:a16="http://schemas.microsoft.com/office/drawing/2014/main" id="{11EB8979-87C9-4944-B424-10AEC6AEB952}"/>
              </a:ext>
            </a:extLst>
          </p:cNvPr>
          <p:cNvGraphicFramePr>
            <a:graphicFrameLocks/>
          </p:cNvGraphicFramePr>
          <p:nvPr>
            <p:extLst>
              <p:ext uri="{D42A27DB-BD31-4B8C-83A1-F6EECF244321}">
                <p14:modId xmlns:p14="http://schemas.microsoft.com/office/powerpoint/2010/main" val="1608848550"/>
              </p:ext>
            </p:extLst>
          </p:nvPr>
        </p:nvGraphicFramePr>
        <p:xfrm>
          <a:off x="1242470" y="1414804"/>
          <a:ext cx="3125560" cy="2211161"/>
        </p:xfrm>
        <a:graphic>
          <a:graphicData uri="http://schemas.openxmlformats.org/drawingml/2006/chart">
            <c:chart xmlns:c="http://schemas.openxmlformats.org/drawingml/2006/chart" xmlns:r="http://schemas.openxmlformats.org/officeDocument/2006/relationships" r:id="rId2"/>
          </a:graphicData>
        </a:graphic>
      </p:graphicFrame>
      <p:sp>
        <p:nvSpPr>
          <p:cNvPr id="36" name="CasellaDiTesto 35">
            <a:extLst>
              <a:ext uri="{FF2B5EF4-FFF2-40B4-BE49-F238E27FC236}">
                <a16:creationId xmlns:a16="http://schemas.microsoft.com/office/drawing/2014/main" id="{F2A12BB3-8DB6-492E-B0F4-C111A8B80B50}"/>
              </a:ext>
            </a:extLst>
          </p:cNvPr>
          <p:cNvSpPr txBox="1"/>
          <p:nvPr/>
        </p:nvSpPr>
        <p:spPr>
          <a:xfrm>
            <a:off x="1824448" y="3598955"/>
            <a:ext cx="2416046"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0           1          10         100      1000</a:t>
            </a:r>
          </a:p>
        </p:txBody>
      </p:sp>
      <p:cxnSp>
        <p:nvCxnSpPr>
          <p:cNvPr id="37" name="Connettore diritto 36">
            <a:extLst>
              <a:ext uri="{FF2B5EF4-FFF2-40B4-BE49-F238E27FC236}">
                <a16:creationId xmlns:a16="http://schemas.microsoft.com/office/drawing/2014/main" id="{A50D0EF8-687C-4B57-854C-5D954C6E8629}"/>
              </a:ext>
            </a:extLst>
          </p:cNvPr>
          <p:cNvCxnSpPr/>
          <p:nvPr/>
        </p:nvCxnSpPr>
        <p:spPr>
          <a:xfrm>
            <a:off x="1873496" y="3914865"/>
            <a:ext cx="2059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ED9CBA2A-761F-49C8-89F3-FD633F33AA1E}"/>
              </a:ext>
            </a:extLst>
          </p:cNvPr>
          <p:cNvSpPr txBox="1"/>
          <p:nvPr/>
        </p:nvSpPr>
        <p:spPr>
          <a:xfrm>
            <a:off x="2447930" y="3973633"/>
            <a:ext cx="910827"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R1881, </a:t>
            </a:r>
            <a:r>
              <a:rPr lang="it-IT" sz="1200" b="1" dirty="0" err="1">
                <a:latin typeface="Times New Roman" panose="02020603050405020304" pitchFamily="18" charset="0"/>
                <a:cs typeface="Times New Roman" panose="02020603050405020304" pitchFamily="18" charset="0"/>
              </a:rPr>
              <a:t>nM</a:t>
            </a:r>
            <a:endParaRPr lang="it-IT" sz="1200" b="1" dirty="0">
              <a:latin typeface="Times New Roman" panose="02020603050405020304" pitchFamily="18" charset="0"/>
              <a:cs typeface="Times New Roman" panose="02020603050405020304" pitchFamily="18" charset="0"/>
            </a:endParaRPr>
          </a:p>
        </p:txBody>
      </p:sp>
      <p:sp>
        <p:nvSpPr>
          <p:cNvPr id="40" name="CasellaDiTesto 39">
            <a:extLst>
              <a:ext uri="{FF2B5EF4-FFF2-40B4-BE49-F238E27FC236}">
                <a16:creationId xmlns:a16="http://schemas.microsoft.com/office/drawing/2014/main" id="{4AC00435-B690-447B-9775-908B5DD45FC2}"/>
              </a:ext>
            </a:extLst>
          </p:cNvPr>
          <p:cNvSpPr txBox="1"/>
          <p:nvPr/>
        </p:nvSpPr>
        <p:spPr>
          <a:xfrm rot="16200000">
            <a:off x="3805067" y="2246351"/>
            <a:ext cx="2097497" cy="461665"/>
          </a:xfrm>
          <a:prstGeom prst="rect">
            <a:avLst/>
          </a:prstGeom>
          <a:noFill/>
        </p:spPr>
        <p:txBody>
          <a:bodyPr wrap="none" rtlCol="0">
            <a:spAutoFit/>
          </a:bodyPr>
          <a:lstStyle/>
          <a:p>
            <a:pPr algn="ctr"/>
            <a:r>
              <a:rPr lang="it-IT" sz="1200" b="1" dirty="0">
                <a:latin typeface="Times New Roman" panose="02020603050405020304" pitchFamily="18" charset="0"/>
                <a:cs typeface="Times New Roman" panose="02020603050405020304" pitchFamily="18" charset="0"/>
              </a:rPr>
              <a:t> 32KDa TMPRSS2 / GAPDH</a:t>
            </a:r>
          </a:p>
          <a:p>
            <a:pPr algn="ctr"/>
            <a:r>
              <a:rPr lang="it-IT" sz="1200" b="1" dirty="0">
                <a:latin typeface="Times New Roman" panose="02020603050405020304" pitchFamily="18" charset="0"/>
                <a:cs typeface="Times New Roman" panose="02020603050405020304" pitchFamily="18" charset="0"/>
              </a:rPr>
              <a:t>(vs </a:t>
            </a:r>
            <a:r>
              <a:rPr lang="it-IT" sz="1200" b="1" dirty="0" err="1">
                <a:latin typeface="Times New Roman" panose="02020603050405020304" pitchFamily="18" charset="0"/>
                <a:cs typeface="Times New Roman" panose="02020603050405020304" pitchFamily="18" charset="0"/>
              </a:rPr>
              <a:t>basal</a:t>
            </a:r>
            <a:r>
              <a:rPr lang="it-IT" sz="1200" b="1" dirty="0">
                <a:latin typeface="Times New Roman" panose="02020603050405020304" pitchFamily="18" charset="0"/>
                <a:cs typeface="Times New Roman" panose="02020603050405020304" pitchFamily="18" charset="0"/>
              </a:rPr>
              <a:t>)</a:t>
            </a:r>
          </a:p>
        </p:txBody>
      </p:sp>
      <p:sp>
        <p:nvSpPr>
          <p:cNvPr id="42" name="CasellaDiTesto 41">
            <a:extLst>
              <a:ext uri="{FF2B5EF4-FFF2-40B4-BE49-F238E27FC236}">
                <a16:creationId xmlns:a16="http://schemas.microsoft.com/office/drawing/2014/main" id="{24138E26-C903-42EB-8849-CCB970391B3B}"/>
              </a:ext>
            </a:extLst>
          </p:cNvPr>
          <p:cNvSpPr txBox="1"/>
          <p:nvPr/>
        </p:nvSpPr>
        <p:spPr>
          <a:xfrm>
            <a:off x="5734695" y="3594254"/>
            <a:ext cx="2416046"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0           1          10         100      1000</a:t>
            </a:r>
          </a:p>
        </p:txBody>
      </p:sp>
      <p:cxnSp>
        <p:nvCxnSpPr>
          <p:cNvPr id="43" name="Connettore diritto 42">
            <a:extLst>
              <a:ext uri="{FF2B5EF4-FFF2-40B4-BE49-F238E27FC236}">
                <a16:creationId xmlns:a16="http://schemas.microsoft.com/office/drawing/2014/main" id="{FCF2AA7E-EBEB-44EE-B18B-BAF7E74F43F2}"/>
              </a:ext>
            </a:extLst>
          </p:cNvPr>
          <p:cNvCxnSpPr/>
          <p:nvPr/>
        </p:nvCxnSpPr>
        <p:spPr>
          <a:xfrm>
            <a:off x="5783743" y="3910164"/>
            <a:ext cx="2059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041734EA-FDDF-47E2-B294-47E07FBD23A5}"/>
              </a:ext>
            </a:extLst>
          </p:cNvPr>
          <p:cNvSpPr txBox="1"/>
          <p:nvPr/>
        </p:nvSpPr>
        <p:spPr>
          <a:xfrm>
            <a:off x="6358177" y="3968932"/>
            <a:ext cx="1066318" cy="276999"/>
          </a:xfrm>
          <a:prstGeom prst="rect">
            <a:avLst/>
          </a:prstGeom>
          <a:noFill/>
        </p:spPr>
        <p:txBody>
          <a:bodyPr wrap="none" rtlCol="0">
            <a:spAutoFit/>
          </a:bodyPr>
          <a:lstStyle/>
          <a:p>
            <a:r>
              <a:rPr lang="it-IT" sz="1200" b="1" dirty="0" err="1">
                <a:latin typeface="Times New Roman" panose="02020603050405020304" pitchFamily="18" charset="0"/>
                <a:cs typeface="Times New Roman" panose="02020603050405020304" pitchFamily="18" charset="0"/>
              </a:rPr>
              <a:t>estradiol</a:t>
            </a:r>
            <a:r>
              <a:rPr lang="it-IT" sz="1200" b="1" dirty="0">
                <a:latin typeface="Times New Roman" panose="02020603050405020304" pitchFamily="18" charset="0"/>
                <a:cs typeface="Times New Roman" panose="02020603050405020304" pitchFamily="18" charset="0"/>
              </a:rPr>
              <a:t>, </a:t>
            </a:r>
            <a:r>
              <a:rPr lang="it-IT" sz="1200" b="1" dirty="0" err="1">
                <a:latin typeface="Times New Roman" panose="02020603050405020304" pitchFamily="18" charset="0"/>
                <a:cs typeface="Times New Roman" panose="02020603050405020304" pitchFamily="18" charset="0"/>
              </a:rPr>
              <a:t>nM</a:t>
            </a:r>
            <a:endParaRPr lang="it-IT" sz="1200" b="1" dirty="0">
              <a:latin typeface="Times New Roman" panose="02020603050405020304" pitchFamily="18" charset="0"/>
              <a:cs typeface="Times New Roman" panose="02020603050405020304" pitchFamily="18" charset="0"/>
            </a:endParaRPr>
          </a:p>
        </p:txBody>
      </p:sp>
      <p:pic>
        <p:nvPicPr>
          <p:cNvPr id="45" name="Immagine 44">
            <a:extLst>
              <a:ext uri="{FF2B5EF4-FFF2-40B4-BE49-F238E27FC236}">
                <a16:creationId xmlns:a16="http://schemas.microsoft.com/office/drawing/2014/main" id="{85E89540-AFC6-4609-9957-864818F4C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22182" t="59969" r="47243" b="36033"/>
          <a:stretch/>
        </p:blipFill>
        <p:spPr>
          <a:xfrm>
            <a:off x="1732937" y="4617544"/>
            <a:ext cx="2650097" cy="354623"/>
          </a:xfrm>
          <a:prstGeom prst="rect">
            <a:avLst/>
          </a:prstGeom>
        </p:spPr>
      </p:pic>
      <p:pic>
        <p:nvPicPr>
          <p:cNvPr id="46" name="Immagine 45">
            <a:extLst>
              <a:ext uri="{FF2B5EF4-FFF2-40B4-BE49-F238E27FC236}">
                <a16:creationId xmlns:a16="http://schemas.microsoft.com/office/drawing/2014/main" id="{0C9763A3-0CC5-4C99-B8E4-18E313DC036E}"/>
              </a:ext>
            </a:extLst>
          </p:cNvPr>
          <p:cNvPicPr>
            <a:picLocks noChangeAspect="1"/>
          </p:cNvPicPr>
          <p:nvPr/>
        </p:nvPicPr>
        <p:blipFill rotWithShape="1">
          <a:blip r:embed="rId5"/>
          <a:srcRect l="26639" t="62050" r="42775" b="34530"/>
          <a:stretch/>
        </p:blipFill>
        <p:spPr>
          <a:xfrm>
            <a:off x="1732937" y="4280171"/>
            <a:ext cx="2650097" cy="298455"/>
          </a:xfrm>
          <a:prstGeom prst="rect">
            <a:avLst/>
          </a:prstGeom>
        </p:spPr>
      </p:pic>
      <p:sp>
        <p:nvSpPr>
          <p:cNvPr id="47" name="CasellaDiTesto 46">
            <a:extLst>
              <a:ext uri="{FF2B5EF4-FFF2-40B4-BE49-F238E27FC236}">
                <a16:creationId xmlns:a16="http://schemas.microsoft.com/office/drawing/2014/main" id="{08E4FA25-FB68-4535-8575-73347B60BB67}"/>
              </a:ext>
            </a:extLst>
          </p:cNvPr>
          <p:cNvSpPr txBox="1"/>
          <p:nvPr/>
        </p:nvSpPr>
        <p:spPr>
          <a:xfrm>
            <a:off x="371585" y="4311127"/>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sp>
        <p:nvSpPr>
          <p:cNvPr id="48" name="CasellaDiTesto 47">
            <a:extLst>
              <a:ext uri="{FF2B5EF4-FFF2-40B4-BE49-F238E27FC236}">
                <a16:creationId xmlns:a16="http://schemas.microsoft.com/office/drawing/2014/main" id="{5DFB481D-0AA4-4E56-8001-3702163107A5}"/>
              </a:ext>
            </a:extLst>
          </p:cNvPr>
          <p:cNvSpPr txBox="1"/>
          <p:nvPr/>
        </p:nvSpPr>
        <p:spPr>
          <a:xfrm>
            <a:off x="960197" y="4695168"/>
            <a:ext cx="740908"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GAPDH</a:t>
            </a:r>
          </a:p>
        </p:txBody>
      </p:sp>
      <p:sp>
        <p:nvSpPr>
          <p:cNvPr id="50" name="CasellaDiTesto 49">
            <a:extLst>
              <a:ext uri="{FF2B5EF4-FFF2-40B4-BE49-F238E27FC236}">
                <a16:creationId xmlns:a16="http://schemas.microsoft.com/office/drawing/2014/main" id="{291C9A8E-5FE8-42DE-AB2A-3E00C8229F9B}"/>
              </a:ext>
            </a:extLst>
          </p:cNvPr>
          <p:cNvSpPr txBox="1"/>
          <p:nvPr/>
        </p:nvSpPr>
        <p:spPr>
          <a:xfrm>
            <a:off x="4376400" y="4311127"/>
            <a:ext cx="1395382"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32 </a:t>
            </a:r>
            <a:r>
              <a:rPr lang="it-IT" sz="1200" b="1" dirty="0" err="1">
                <a:latin typeface="Times New Roman" panose="02020603050405020304" pitchFamily="18" charset="0"/>
                <a:cs typeface="Times New Roman" panose="02020603050405020304" pitchFamily="18" charset="0"/>
              </a:rPr>
              <a:t>Kda</a:t>
            </a:r>
            <a:r>
              <a:rPr lang="it-IT" sz="1200" b="1" dirty="0">
                <a:latin typeface="Times New Roman" panose="02020603050405020304" pitchFamily="18" charset="0"/>
                <a:cs typeface="Times New Roman" panose="02020603050405020304" pitchFamily="18" charset="0"/>
              </a:rPr>
              <a:t> TMPRSS2</a:t>
            </a:r>
          </a:p>
        </p:txBody>
      </p:sp>
      <p:sp>
        <p:nvSpPr>
          <p:cNvPr id="51" name="CasellaDiTesto 50">
            <a:extLst>
              <a:ext uri="{FF2B5EF4-FFF2-40B4-BE49-F238E27FC236}">
                <a16:creationId xmlns:a16="http://schemas.microsoft.com/office/drawing/2014/main" id="{995BDA89-A60D-4133-B3C9-F66B167A00A8}"/>
              </a:ext>
            </a:extLst>
          </p:cNvPr>
          <p:cNvSpPr txBox="1"/>
          <p:nvPr/>
        </p:nvSpPr>
        <p:spPr>
          <a:xfrm>
            <a:off x="4965012" y="4695168"/>
            <a:ext cx="740908" cy="276999"/>
          </a:xfrm>
          <a:prstGeom prst="rect">
            <a:avLst/>
          </a:prstGeom>
          <a:noFill/>
        </p:spPr>
        <p:txBody>
          <a:bodyPr wrap="none" rtlCol="0">
            <a:spAutoFit/>
          </a:bodyPr>
          <a:lstStyle/>
          <a:p>
            <a:r>
              <a:rPr lang="it-IT" sz="1200" b="1" dirty="0">
                <a:latin typeface="Times New Roman" panose="02020603050405020304" pitchFamily="18" charset="0"/>
                <a:cs typeface="Times New Roman" panose="02020603050405020304" pitchFamily="18" charset="0"/>
              </a:rPr>
              <a:t>GAPDH</a:t>
            </a:r>
          </a:p>
        </p:txBody>
      </p:sp>
      <p:graphicFrame>
        <p:nvGraphicFramePr>
          <p:cNvPr id="52" name="Grafico 51">
            <a:extLst>
              <a:ext uri="{FF2B5EF4-FFF2-40B4-BE49-F238E27FC236}">
                <a16:creationId xmlns:a16="http://schemas.microsoft.com/office/drawing/2014/main" id="{5FCC5F63-5DF8-4BBB-8AA8-83D5EF80CD34}"/>
              </a:ext>
            </a:extLst>
          </p:cNvPr>
          <p:cNvGraphicFramePr>
            <a:graphicFrameLocks/>
          </p:cNvGraphicFramePr>
          <p:nvPr>
            <p:extLst>
              <p:ext uri="{D42A27DB-BD31-4B8C-83A1-F6EECF244321}">
                <p14:modId xmlns:p14="http://schemas.microsoft.com/office/powerpoint/2010/main" val="2843977765"/>
              </p:ext>
            </p:extLst>
          </p:nvPr>
        </p:nvGraphicFramePr>
        <p:xfrm>
          <a:off x="5153087" y="1313234"/>
          <a:ext cx="3125560" cy="2334313"/>
        </p:xfrm>
        <a:graphic>
          <a:graphicData uri="http://schemas.openxmlformats.org/drawingml/2006/chart">
            <c:chart xmlns:c="http://schemas.openxmlformats.org/drawingml/2006/chart" xmlns:r="http://schemas.openxmlformats.org/officeDocument/2006/relationships" r:id="rId6"/>
          </a:graphicData>
        </a:graphic>
      </p:graphicFrame>
      <p:pic>
        <p:nvPicPr>
          <p:cNvPr id="2" name="Immagine 1">
            <a:extLst>
              <a:ext uri="{FF2B5EF4-FFF2-40B4-BE49-F238E27FC236}">
                <a16:creationId xmlns:a16="http://schemas.microsoft.com/office/drawing/2014/main" id="{95DE167F-D931-4282-8F1A-68BCA1ADA39F}"/>
              </a:ext>
            </a:extLst>
          </p:cNvPr>
          <p:cNvPicPr>
            <a:picLocks noChangeAspect="1"/>
          </p:cNvPicPr>
          <p:nvPr/>
        </p:nvPicPr>
        <p:blipFill rotWithShape="1">
          <a:blip r:embed="rId7"/>
          <a:srcRect l="22425" t="58367" r="47541" b="35414"/>
          <a:stretch/>
        </p:blipFill>
        <p:spPr>
          <a:xfrm>
            <a:off x="5704095" y="4284109"/>
            <a:ext cx="2416046" cy="360000"/>
          </a:xfrm>
          <a:prstGeom prst="rect">
            <a:avLst/>
          </a:prstGeom>
        </p:spPr>
      </p:pic>
      <p:pic>
        <p:nvPicPr>
          <p:cNvPr id="7" name="Immagine 6">
            <a:extLst>
              <a:ext uri="{FF2B5EF4-FFF2-40B4-BE49-F238E27FC236}">
                <a16:creationId xmlns:a16="http://schemas.microsoft.com/office/drawing/2014/main" id="{ADC1DE35-54CF-4806-B720-FC8310817E63}"/>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2944" t="58252" r="46177" b="35266"/>
          <a:stretch/>
        </p:blipFill>
        <p:spPr>
          <a:xfrm>
            <a:off x="5704095" y="4683055"/>
            <a:ext cx="2416046" cy="305814"/>
          </a:xfrm>
          <a:prstGeom prst="rect">
            <a:avLst/>
          </a:prstGeom>
        </p:spPr>
      </p:pic>
    </p:spTree>
    <p:extLst>
      <p:ext uri="{BB962C8B-B14F-4D97-AF65-F5344CB8AC3E}">
        <p14:creationId xmlns:p14="http://schemas.microsoft.com/office/powerpoint/2010/main" val="39954373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TotalTime>
  <Words>515</Words>
  <Application>Microsoft Office PowerPoint</Application>
  <PresentationFormat>Widescreen</PresentationFormat>
  <Paragraphs>62</Paragraphs>
  <Slides>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Erika Peverelli</dc:creator>
  <cp:lastModifiedBy>Erika Peverelli</cp:lastModifiedBy>
  <cp:revision>10</cp:revision>
  <dcterms:created xsi:type="dcterms:W3CDTF">2022-04-07T13:10:57Z</dcterms:created>
  <dcterms:modified xsi:type="dcterms:W3CDTF">2022-04-07T15:08:44Z</dcterms:modified>
</cp:coreProperties>
</file>