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50FE26-A59D-4CA4-93F1-709150C07FDF}" v="4" dt="2020-10-13T11:35:34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és García Lor" userId="2b0d224d043743ad" providerId="LiveId" clId="{CA50FE26-A59D-4CA4-93F1-709150C07FDF}"/>
    <pc:docChg chg="custSel modSld">
      <pc:chgData name="Andrés García Lor" userId="2b0d224d043743ad" providerId="LiveId" clId="{CA50FE26-A59D-4CA4-93F1-709150C07FDF}" dt="2020-10-13T12:19:21.789" v="158" actId="20577"/>
      <pc:docMkLst>
        <pc:docMk/>
      </pc:docMkLst>
      <pc:sldChg chg="delSp modSp mod">
        <pc:chgData name="Andrés García Lor" userId="2b0d224d043743ad" providerId="LiveId" clId="{CA50FE26-A59D-4CA4-93F1-709150C07FDF}" dt="2020-10-13T12:19:21.789" v="158" actId="20577"/>
        <pc:sldMkLst>
          <pc:docMk/>
          <pc:sldMk cId="3247419352" sldId="256"/>
        </pc:sldMkLst>
        <pc:spChg chg="del mod">
          <ac:chgData name="Andrés García Lor" userId="2b0d224d043743ad" providerId="LiveId" clId="{CA50FE26-A59D-4CA4-93F1-709150C07FDF}" dt="2020-10-13T11:36:57.426" v="144" actId="478"/>
          <ac:spMkLst>
            <pc:docMk/>
            <pc:sldMk cId="3247419352" sldId="256"/>
            <ac:spMk id="16" creationId="{00000000-0000-0000-0000-000000000000}"/>
          </ac:spMkLst>
        </pc:spChg>
        <pc:spChg chg="mod">
          <ac:chgData name="Andrés García Lor" userId="2b0d224d043743ad" providerId="LiveId" clId="{CA50FE26-A59D-4CA4-93F1-709150C07FDF}" dt="2020-10-13T12:19:21.789" v="158" actId="20577"/>
          <ac:spMkLst>
            <pc:docMk/>
            <pc:sldMk cId="3247419352" sldId="256"/>
            <ac:spMk id="17" creationId="{6BBCCACD-9793-40AA-BC7E-A324C35AE6AD}"/>
          </ac:spMkLst>
        </pc:spChg>
        <pc:spChg chg="mod">
          <ac:chgData name="Andrés García Lor" userId="2b0d224d043743ad" providerId="LiveId" clId="{CA50FE26-A59D-4CA4-93F1-709150C07FDF}" dt="2020-10-13T11:34:59.906" v="115" actId="20577"/>
          <ac:spMkLst>
            <pc:docMk/>
            <pc:sldMk cId="3247419352" sldId="256"/>
            <ac:spMk id="19" creationId="{719E520B-E393-4040-9037-23D6FB1625BB}"/>
          </ac:spMkLst>
        </pc:spChg>
        <pc:graphicFrameChg chg="mod">
          <ac:chgData name="Andrés García Lor" userId="2b0d224d043743ad" providerId="LiveId" clId="{CA50FE26-A59D-4CA4-93F1-709150C07FDF}" dt="2020-10-13T11:35:34.031" v="142" actId="2711"/>
          <ac:graphicFrameMkLst>
            <pc:docMk/>
            <pc:sldMk cId="3247419352" sldId="256"/>
            <ac:graphicFrameMk id="6" creationId="{DEE94F09-8C11-4A45-9FD2-0F8E1AA38707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2b0d224d043743ad/Documents/Trabajo/Art&#237;culo%20Furanocoumarinas/Almudena%20Bermejo/resultados_meteorologicos_mensuales_28_01_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strRef>
              <c:f>'[resultados_meteorologicos_mensuales_28_01_2019.xlsx]Resultados mensuales'!$E$14</c:f>
              <c:strCache>
                <c:ptCount val="1"/>
                <c:pt idx="0">
                  <c:v>Horas frío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'[resultados_meteorologicos_mensuales_28_01_2019.xlsx]Resultados mensuales'!$E$15:$E$23</c:f>
              <c:numCache>
                <c:formatCode>General</c:formatCode>
                <c:ptCount val="9"/>
                <c:pt idx="0">
                  <c:v>136.5</c:v>
                </c:pt>
                <c:pt idx="1">
                  <c:v>128.5</c:v>
                </c:pt>
                <c:pt idx="2">
                  <c:v>127.5</c:v>
                </c:pt>
                <c:pt idx="3">
                  <c:v>153.5</c:v>
                </c:pt>
                <c:pt idx="4">
                  <c:v>258</c:v>
                </c:pt>
                <c:pt idx="5">
                  <c:v>104</c:v>
                </c:pt>
                <c:pt idx="6">
                  <c:v>246.5</c:v>
                </c:pt>
                <c:pt idx="7">
                  <c:v>186.5</c:v>
                </c:pt>
                <c:pt idx="8">
                  <c:v>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DD-456E-B62B-5C614A6EE0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8203264"/>
        <c:axId val="88196992"/>
      </c:barChart>
      <c:lineChart>
        <c:grouping val="standard"/>
        <c:varyColors val="0"/>
        <c:ser>
          <c:idx val="0"/>
          <c:order val="0"/>
          <c:tx>
            <c:strRef>
              <c:f>'[resultados_meteorologicos_mensuales_28_01_2019.xlsx]Resultados mensuales'!$B$14</c:f>
              <c:strCache>
                <c:ptCount val="1"/>
                <c:pt idx="0">
                  <c:v>Temp media de las medias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'[resultados_meteorologicos_mensuales_28_01_2019.xlsx]Resultados mensuales'!$A$15:$A$23</c:f>
              <c:strCache>
                <c:ptCount val="9"/>
                <c:pt idx="0">
                  <c:v>Dec 2015</c:v>
                </c:pt>
                <c:pt idx="1">
                  <c:v>Jan 2016</c:v>
                </c:pt>
                <c:pt idx="2">
                  <c:v>Feb 2016</c:v>
                </c:pt>
                <c:pt idx="3">
                  <c:v>Dec 2016</c:v>
                </c:pt>
                <c:pt idx="4">
                  <c:v>Jan 2017</c:v>
                </c:pt>
                <c:pt idx="5">
                  <c:v>Feb 2017</c:v>
                </c:pt>
                <c:pt idx="6">
                  <c:v>Dec 2017</c:v>
                </c:pt>
                <c:pt idx="7">
                  <c:v>Jan 2018</c:v>
                </c:pt>
                <c:pt idx="8">
                  <c:v>Feb 2018</c:v>
                </c:pt>
              </c:strCache>
            </c:strRef>
          </c:cat>
          <c:val>
            <c:numRef>
              <c:f>'[resultados_meteorologicos_mensuales_28_01_2019.xlsx]Resultados mensuales'!$B$15:$B$23</c:f>
              <c:numCache>
                <c:formatCode>General</c:formatCode>
                <c:ptCount val="9"/>
                <c:pt idx="0">
                  <c:v>11.48</c:v>
                </c:pt>
                <c:pt idx="1">
                  <c:v>12.27</c:v>
                </c:pt>
                <c:pt idx="2">
                  <c:v>12.360000000000005</c:v>
                </c:pt>
                <c:pt idx="3">
                  <c:v>11.07</c:v>
                </c:pt>
                <c:pt idx="4">
                  <c:v>9.11</c:v>
                </c:pt>
                <c:pt idx="5">
                  <c:v>11.94</c:v>
                </c:pt>
                <c:pt idx="6">
                  <c:v>10.41</c:v>
                </c:pt>
                <c:pt idx="7">
                  <c:v>11.32</c:v>
                </c:pt>
                <c:pt idx="8">
                  <c:v>9.3700000000000028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DD-456E-B62B-5C614A6EE0A1}"/>
            </c:ext>
          </c:extLst>
        </c:ser>
        <c:ser>
          <c:idx val="1"/>
          <c:order val="1"/>
          <c:tx>
            <c:strRef>
              <c:f>'[resultados_meteorologicos_mensuales_28_01_2019.xlsx]Resultados mensuales'!$C$14</c:f>
              <c:strCache>
                <c:ptCount val="1"/>
                <c:pt idx="0">
                  <c:v>Temp máxima de las máximas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'[resultados_meteorologicos_mensuales_28_01_2019.xlsx]Resultados mensuales'!$A$15:$A$23</c:f>
              <c:strCache>
                <c:ptCount val="9"/>
                <c:pt idx="0">
                  <c:v>Dec 2015</c:v>
                </c:pt>
                <c:pt idx="1">
                  <c:v>Jan 2016</c:v>
                </c:pt>
                <c:pt idx="2">
                  <c:v>Feb 2016</c:v>
                </c:pt>
                <c:pt idx="3">
                  <c:v>Dec 2016</c:v>
                </c:pt>
                <c:pt idx="4">
                  <c:v>Jan 2017</c:v>
                </c:pt>
                <c:pt idx="5">
                  <c:v>Feb 2017</c:v>
                </c:pt>
                <c:pt idx="6">
                  <c:v>Dec 2017</c:v>
                </c:pt>
                <c:pt idx="7">
                  <c:v>Jan 2018</c:v>
                </c:pt>
                <c:pt idx="8">
                  <c:v>Feb 2018</c:v>
                </c:pt>
              </c:strCache>
            </c:strRef>
          </c:cat>
          <c:val>
            <c:numRef>
              <c:f>'[resultados_meteorologicos_mensuales_28_01_2019.xlsx]Resultados mensuales'!$C$15:$C$23</c:f>
              <c:numCache>
                <c:formatCode>General</c:formatCode>
                <c:ptCount val="9"/>
                <c:pt idx="0">
                  <c:v>23.77999999999999</c:v>
                </c:pt>
                <c:pt idx="1">
                  <c:v>22.06</c:v>
                </c:pt>
                <c:pt idx="2">
                  <c:v>24.02</c:v>
                </c:pt>
                <c:pt idx="3">
                  <c:v>19.850000000000001</c:v>
                </c:pt>
                <c:pt idx="4">
                  <c:v>22.5</c:v>
                </c:pt>
                <c:pt idx="5">
                  <c:v>23.19</c:v>
                </c:pt>
                <c:pt idx="6">
                  <c:v>24.5</c:v>
                </c:pt>
                <c:pt idx="7">
                  <c:v>26.18</c:v>
                </c:pt>
                <c:pt idx="8">
                  <c:v>23.47999999999999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DD-456E-B62B-5C614A6EE0A1}"/>
            </c:ext>
          </c:extLst>
        </c:ser>
        <c:ser>
          <c:idx val="2"/>
          <c:order val="2"/>
          <c:tx>
            <c:strRef>
              <c:f>'[resultados_meteorologicos_mensuales_28_01_2019.xlsx]Resultados mensuales'!$D$14</c:f>
              <c:strCache>
                <c:ptCount val="1"/>
                <c:pt idx="0">
                  <c:v>Temp mínima de las mínimas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'[resultados_meteorologicos_mensuales_28_01_2019.xlsx]Resultados mensuales'!$A$15:$A$23</c:f>
              <c:strCache>
                <c:ptCount val="9"/>
                <c:pt idx="0">
                  <c:v>Dec 2015</c:v>
                </c:pt>
                <c:pt idx="1">
                  <c:v>Jan 2016</c:v>
                </c:pt>
                <c:pt idx="2">
                  <c:v>Feb 2016</c:v>
                </c:pt>
                <c:pt idx="3">
                  <c:v>Dec 2016</c:v>
                </c:pt>
                <c:pt idx="4">
                  <c:v>Jan 2017</c:v>
                </c:pt>
                <c:pt idx="5">
                  <c:v>Feb 2017</c:v>
                </c:pt>
                <c:pt idx="6">
                  <c:v>Dec 2017</c:v>
                </c:pt>
                <c:pt idx="7">
                  <c:v>Jan 2018</c:v>
                </c:pt>
                <c:pt idx="8">
                  <c:v>Feb 2018</c:v>
                </c:pt>
              </c:strCache>
            </c:strRef>
          </c:cat>
          <c:val>
            <c:numRef>
              <c:f>'[resultados_meteorologicos_mensuales_28_01_2019.xlsx]Resultados mensuales'!$D$15:$D$23</c:f>
              <c:numCache>
                <c:formatCode>General</c:formatCode>
                <c:ptCount val="9"/>
                <c:pt idx="0">
                  <c:v>1.93</c:v>
                </c:pt>
                <c:pt idx="1">
                  <c:v>-1.3800000000000001</c:v>
                </c:pt>
                <c:pt idx="2">
                  <c:v>-2.11</c:v>
                </c:pt>
                <c:pt idx="3">
                  <c:v>1.7900000000000007</c:v>
                </c:pt>
                <c:pt idx="4">
                  <c:v>-2.5499999999999998</c:v>
                </c:pt>
                <c:pt idx="5">
                  <c:v>2.23</c:v>
                </c:pt>
                <c:pt idx="6">
                  <c:v>-0.93</c:v>
                </c:pt>
                <c:pt idx="7">
                  <c:v>0.39000000000000018</c:v>
                </c:pt>
                <c:pt idx="8">
                  <c:v>-1.25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1DD-456E-B62B-5C614A6EE0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176896"/>
        <c:axId val="88195072"/>
      </c:lineChart>
      <c:catAx>
        <c:axId val="8817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ES"/>
          </a:p>
        </c:txPr>
        <c:crossAx val="88195072"/>
        <c:crosses val="autoZero"/>
        <c:auto val="1"/>
        <c:lblAlgn val="ctr"/>
        <c:lblOffset val="100"/>
        <c:noMultiLvlLbl val="0"/>
      </c:catAx>
      <c:valAx>
        <c:axId val="8819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S" dirty="0" err="1" smtClean="0"/>
                  <a:t>Temperature</a:t>
                </a:r>
                <a:r>
                  <a:rPr lang="es-ES" dirty="0" smtClean="0"/>
                  <a:t> </a:t>
                </a:r>
                <a:r>
                  <a:rPr lang="en-US" sz="1000" b="1" i="0" u="none" strike="noStrike" baseline="0" dirty="0" smtClean="0">
                    <a:effectLst/>
                  </a:rPr>
                  <a:t>°</a:t>
                </a:r>
                <a:r>
                  <a:rPr lang="es-ES" dirty="0" smtClean="0"/>
                  <a:t>C</a:t>
                </a:r>
                <a:endParaRPr lang="es-E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S"/>
          </a:p>
        </c:txPr>
        <c:crossAx val="88176896"/>
        <c:crosses val="autoZero"/>
        <c:crossBetween val="between"/>
      </c:valAx>
      <c:valAx>
        <c:axId val="8819699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S"/>
                  <a:t>Total  chilling hours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S"/>
          </a:p>
        </c:txPr>
        <c:crossAx val="88203264"/>
        <c:crosses val="max"/>
        <c:crossBetween val="between"/>
      </c:valAx>
      <c:catAx>
        <c:axId val="88203264"/>
        <c:scaling>
          <c:orientation val="minMax"/>
        </c:scaling>
        <c:delete val="1"/>
        <c:axPos val="b"/>
        <c:majorTickMark val="out"/>
        <c:minorTickMark val="none"/>
        <c:tickLblPos val="none"/>
        <c:crossAx val="881969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D3F2C5-983D-48E4-BDB0-EF56E67FB7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ABAED6-7BED-49AE-A433-801D58FD5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C41ED6-F357-47DB-8B88-8A0DC5BB5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896B-C290-4012-B737-10C9A611370B}" type="datetimeFigureOut">
              <a:rPr lang="es-ES" smtClean="0"/>
              <a:pPr/>
              <a:t>02/12/2020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D22F7F-DDEE-4CC8-90CF-D69DB026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EE242B-FD40-4E1E-9039-5C79B7730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D79F-3C00-4004-B841-4ECFA98549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14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E4D2C-B176-43C0-8F6B-E3EA73A0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33F4A4-9DE2-4133-9176-4D549BA05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D1BE6F-8F0B-40D5-9BAF-97100FF59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896B-C290-4012-B737-10C9A611370B}" type="datetimeFigureOut">
              <a:rPr lang="es-ES" smtClean="0"/>
              <a:pPr/>
              <a:t>02/12/2020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B150F0-45D3-4E92-8DB1-14522CB2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2F5D81-C676-4CF0-915A-3218B4F9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D79F-3C00-4004-B841-4ECFA98549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17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94D4B3-255E-4907-BB3F-97272D0AFE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749849-FCDF-4F10-A682-018EABD78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D8965C-828D-4007-BC7F-3AACF96B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896B-C290-4012-B737-10C9A611370B}" type="datetimeFigureOut">
              <a:rPr lang="es-ES" smtClean="0"/>
              <a:pPr/>
              <a:t>02/12/2020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372148-5E80-48C9-ACD4-51C020A60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1E1144-8962-4F28-9478-13CF4549A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D79F-3C00-4004-B841-4ECFA98549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06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E0762-D3F0-4919-90C4-7754D69FC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D8CD29-157B-41F3-8BBE-22109B767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8FE02B-98F2-4F30-83A3-5B7D7B7A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896B-C290-4012-B737-10C9A611370B}" type="datetimeFigureOut">
              <a:rPr lang="es-ES" smtClean="0"/>
              <a:pPr/>
              <a:t>02/12/2020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BF19E3-4F52-4B6D-8E74-112EAC90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5D2A62-2367-49AC-9CF1-4D0D75E35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D79F-3C00-4004-B841-4ECFA98549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86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FF736-CE32-4B96-B8BD-5DDC58AA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398525-3002-4319-AD85-CFE83A3A4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293B0C-E36B-4DB0-80E1-9650EEEEF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896B-C290-4012-B737-10C9A611370B}" type="datetimeFigureOut">
              <a:rPr lang="es-ES" smtClean="0"/>
              <a:pPr/>
              <a:t>02/12/2020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95779C-E1A7-4173-B744-8A669FE13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BD4A45-AF24-4EEC-BFA6-64077C5DB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D79F-3C00-4004-B841-4ECFA98549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825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2E4E47-00E1-4E17-AF85-03A8C8E30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8ACEA8-DF0A-4ACC-881D-456695882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5BCA22-3DA2-4587-AEFE-D942618DB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A909DF-4C7D-4C57-8251-092272B4C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896B-C290-4012-B737-10C9A611370B}" type="datetimeFigureOut">
              <a:rPr lang="es-ES" smtClean="0"/>
              <a:pPr/>
              <a:t>02/12/2020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93A2AE-E55F-4CF7-A080-E9F658F72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149DC6-DE1D-480B-B79C-2B772AEC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D79F-3C00-4004-B841-4ECFA98549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42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2A1D2-471F-411A-BDC3-AED0FAB53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20213E-F353-4331-B308-3181A98C3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B04A00-A8FF-4E81-AF33-F75314399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CF82822-D270-424C-837C-F06EDCD52A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A977573-540E-4545-93D9-E256CC0BC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F3EF0D-A728-4FDE-8C03-F21A2FD6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896B-C290-4012-B737-10C9A611370B}" type="datetimeFigureOut">
              <a:rPr lang="es-ES" smtClean="0"/>
              <a:pPr/>
              <a:t>02/12/2020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B88D34F-C8F4-4317-AA2C-B0DB6109C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7C148DE-7300-40F9-9A1A-47E3FD31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D79F-3C00-4004-B841-4ECFA98549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035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E46E3-186D-4C58-9270-4417BA129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ED2F20F-3EAB-4DE5-84E4-9300A43A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896B-C290-4012-B737-10C9A611370B}" type="datetimeFigureOut">
              <a:rPr lang="es-ES" smtClean="0"/>
              <a:pPr/>
              <a:t>02/12/2020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C3949D-2C93-4157-B3E6-B9E0A04B5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215305C-088B-45C1-A4BB-02F871B8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D79F-3C00-4004-B841-4ECFA98549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197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6D97B2-4118-4AC9-BB8B-55B4994BB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896B-C290-4012-B737-10C9A611370B}" type="datetimeFigureOut">
              <a:rPr lang="es-ES" smtClean="0"/>
              <a:pPr/>
              <a:t>02/12/2020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9541538-70E7-4A81-8C8A-9204F3C5D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FD0F33-4034-41A1-A24A-F3FDE9F5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D79F-3C00-4004-B841-4ECFA98549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281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F6340E-376A-465F-86CA-4363CF1A7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89BCC7-6AD0-41C7-A890-DAE64C41D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D1C5F2-8F65-4559-B19C-3D06D1E27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21BB3E-64C4-4B68-AD74-0CD8961A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896B-C290-4012-B737-10C9A611370B}" type="datetimeFigureOut">
              <a:rPr lang="es-ES" smtClean="0"/>
              <a:pPr/>
              <a:t>02/12/2020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AAD93F-D015-42F1-B9D1-044126F33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465063-E183-4C6B-A980-F78D1CD3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D79F-3C00-4004-B841-4ECFA98549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902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FD1E6-E6A2-4B25-BEE5-DE52AD782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A9E126E-B2D4-4798-88CA-4CBC1A2A92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0AB36D-77F4-47C0-A802-1F7F5091E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6C7B7F-8D21-409D-BE0E-31B6E19AF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896B-C290-4012-B737-10C9A611370B}" type="datetimeFigureOut">
              <a:rPr lang="es-ES" smtClean="0"/>
              <a:pPr/>
              <a:t>02/12/2020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274E4D-4417-4DBA-B281-44BA04248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147397-76AE-4EF6-A7D1-BB2A77383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D79F-3C00-4004-B841-4ECFA98549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27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5937CD8-16E2-450B-B67F-2DB96DCE3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A59975-C625-4FA3-BB5F-34666BD1D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4ECC2F-3472-4792-8F41-D8AE19542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199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F896B-C290-4012-B737-10C9A611370B}" type="datetimeFigureOut">
              <a:rPr lang="es-ES" smtClean="0"/>
              <a:pPr/>
              <a:t>02/12/2020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15229E-0F14-4A70-B019-77B0FCB58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66E209-3A93-4157-B4DB-312DE93EA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5D79F-3C00-4004-B841-4ECFA98549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95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760828" y="161883"/>
            <a:ext cx="6230521" cy="5813014"/>
            <a:chOff x="760828" y="161883"/>
            <a:chExt cx="6230521" cy="5813014"/>
          </a:xfrm>
        </p:grpSpPr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19DFA153-80D6-4C15-978D-6858D6568F55}"/>
                </a:ext>
              </a:extLst>
            </p:cNvPr>
            <p:cNvGrpSpPr/>
            <p:nvPr/>
          </p:nvGrpSpPr>
          <p:grpSpPr>
            <a:xfrm>
              <a:off x="760828" y="806264"/>
              <a:ext cx="6217920" cy="4519747"/>
              <a:chOff x="2208628" y="1331197"/>
              <a:chExt cx="6217920" cy="4519747"/>
            </a:xfrm>
          </p:grpSpPr>
          <p:graphicFrame>
            <p:nvGraphicFramePr>
              <p:cNvPr id="6" name="Gráfico 5">
                <a:extLst>
                  <a:ext uri="{FF2B5EF4-FFF2-40B4-BE49-F238E27FC236}">
                    <a16:creationId xmlns:a16="http://schemas.microsoft.com/office/drawing/2014/main" id="{DEE94F09-8C11-4A45-9FD2-0F8E1AA3870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46845536"/>
                  </p:ext>
                </p:extLst>
              </p:nvPr>
            </p:nvGraphicFramePr>
            <p:xfrm>
              <a:off x="2208628" y="1331197"/>
              <a:ext cx="6217920" cy="423437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B34466EF-C71B-4004-AEA8-1F0CE98ED344}"/>
                  </a:ext>
                </a:extLst>
              </p:cNvPr>
              <p:cNvSpPr txBox="1"/>
              <p:nvPr/>
            </p:nvSpPr>
            <p:spPr>
              <a:xfrm>
                <a:off x="2264146" y="5565573"/>
                <a:ext cx="160942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s-ES" sz="12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E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</a:t>
                </a:r>
                <a:r>
                  <a:rPr lang="es-ES" sz="1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chilling</a:t>
                </a:r>
                <a:r>
                  <a:rPr lang="es-E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ES" sz="1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hours</a:t>
                </a:r>
                <a:endParaRPr lang="es-E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" name="Conector recto 2">
                <a:extLst>
                  <a:ext uri="{FF2B5EF4-FFF2-40B4-BE49-F238E27FC236}">
                    <a16:creationId xmlns:a16="http://schemas.microsoft.com/office/drawing/2014/main" id="{88D821D9-C339-48F9-AC6A-A674E0C98E19}"/>
                  </a:ext>
                </a:extLst>
              </p:cNvPr>
              <p:cNvCxnSpPr/>
              <p:nvPr/>
            </p:nvCxnSpPr>
            <p:spPr>
              <a:xfrm>
                <a:off x="3737007" y="5723725"/>
                <a:ext cx="198783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ector recto 7">
                <a:extLst>
                  <a:ext uri="{FF2B5EF4-FFF2-40B4-BE49-F238E27FC236}">
                    <a16:creationId xmlns:a16="http://schemas.microsoft.com/office/drawing/2014/main" id="{6666DFE4-5EE7-463B-A181-A90ECC3D5DC1}"/>
                  </a:ext>
                </a:extLst>
              </p:cNvPr>
              <p:cNvCxnSpPr/>
              <p:nvPr/>
            </p:nvCxnSpPr>
            <p:spPr>
              <a:xfrm>
                <a:off x="5236390" y="5721379"/>
                <a:ext cx="198783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8">
                <a:extLst>
                  <a:ext uri="{FF2B5EF4-FFF2-40B4-BE49-F238E27FC236}">
                    <a16:creationId xmlns:a16="http://schemas.microsoft.com/office/drawing/2014/main" id="{C4E4F370-4D12-4D55-9648-B0FBBBD59419}"/>
                  </a:ext>
                </a:extLst>
              </p:cNvPr>
              <p:cNvCxnSpPr/>
              <p:nvPr/>
            </p:nvCxnSpPr>
            <p:spPr>
              <a:xfrm>
                <a:off x="6667192" y="5733100"/>
                <a:ext cx="198783" cy="0"/>
              </a:xfrm>
              <a:prstGeom prst="line">
                <a:avLst/>
              </a:prstGeom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A3AC502-6583-4527-9EDA-54C174C1AEE7}"/>
                  </a:ext>
                </a:extLst>
              </p:cNvPr>
              <p:cNvSpPr txBox="1"/>
              <p:nvPr/>
            </p:nvSpPr>
            <p:spPr>
              <a:xfrm>
                <a:off x="3898280" y="5589368"/>
                <a:ext cx="136456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Maximum</a:t>
                </a:r>
                <a:r>
                  <a:rPr lang="es-E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ES" sz="1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temperature</a:t>
                </a:r>
                <a:endParaRPr lang="es-E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345E4EC-4A4E-4F0A-BAAB-7B26FBBE5805}"/>
                  </a:ext>
                </a:extLst>
              </p:cNvPr>
              <p:cNvSpPr txBox="1"/>
              <p:nvPr/>
            </p:nvSpPr>
            <p:spPr>
              <a:xfrm>
                <a:off x="5409972" y="5587022"/>
                <a:ext cx="136456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Medium </a:t>
                </a:r>
                <a:r>
                  <a:rPr lang="es-ES" sz="10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temperature</a:t>
                </a:r>
                <a:endParaRPr lang="es-ES" sz="1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B069DE93-E4D9-4F63-B544-B5793AB4E727}"/>
                  </a:ext>
                </a:extLst>
              </p:cNvPr>
              <p:cNvSpPr txBox="1"/>
              <p:nvPr/>
            </p:nvSpPr>
            <p:spPr>
              <a:xfrm>
                <a:off x="6842528" y="5584675"/>
                <a:ext cx="136456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Minimum</a:t>
                </a:r>
                <a:r>
                  <a:rPr lang="es-E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ES" sz="1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temperature</a:t>
                </a:r>
                <a:endParaRPr lang="es-E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3B6A7413-83C7-491C-A926-0A86C6FA2E9F}"/>
                  </a:ext>
                </a:extLst>
              </p:cNvPr>
              <p:cNvSpPr/>
              <p:nvPr/>
            </p:nvSpPr>
            <p:spPr>
              <a:xfrm>
                <a:off x="2208628" y="5573952"/>
                <a:ext cx="6217920" cy="2769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BBCCACD-9793-40AA-BC7E-A324C35AE6AD}"/>
                </a:ext>
              </a:extLst>
            </p:cNvPr>
            <p:cNvSpPr txBox="1"/>
            <p:nvPr/>
          </p:nvSpPr>
          <p:spPr>
            <a:xfrm>
              <a:off x="770257" y="161883"/>
              <a:ext cx="62179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Figure S1. Accumulation of chilling hours during the three harvest times, December, January and February, across the three seasons (2015/2016, 2016/2017 and 2017/2018). Maximum, medium and minimum temperatures are represented on the left axis.</a:t>
              </a:r>
              <a:endParaRPr lang="es-E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719E520B-E393-4040-9037-23D6FB1625BB}"/>
                </a:ext>
              </a:extLst>
            </p:cNvPr>
            <p:cNvSpPr txBox="1"/>
            <p:nvPr/>
          </p:nvSpPr>
          <p:spPr>
            <a:xfrm>
              <a:off x="769402" y="5328566"/>
              <a:ext cx="62219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Data obtained from the IVIA weather station. Location: Moncada (Valencia, Spain). UTMX: 723368.000. UTMY: 4385233.000. Time zone: 30. Height: 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61 m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Chilling hour corresponds to an hour at temperature under</a:t>
              </a:r>
              <a:r>
                <a:rPr lang="en-US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°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74193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104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Andrés García Lor</dc:creator>
  <cp:lastModifiedBy>GARCIA LOR, ANDRES</cp:lastModifiedBy>
  <cp:revision>7</cp:revision>
  <dcterms:created xsi:type="dcterms:W3CDTF">2020-08-25T13:42:46Z</dcterms:created>
  <dcterms:modified xsi:type="dcterms:W3CDTF">2020-12-02T11:56:17Z</dcterms:modified>
</cp:coreProperties>
</file>