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A50FE26-A59D-4CA4-93F1-709150C07FDF}" v="4" dt="2020-10-13T11:35:34.03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rés García Lor" userId="2b0d224d043743ad" providerId="LiveId" clId="{CA50FE26-A59D-4CA4-93F1-709150C07FDF}"/>
    <pc:docChg chg="custSel modSld">
      <pc:chgData name="Andrés García Lor" userId="2b0d224d043743ad" providerId="LiveId" clId="{CA50FE26-A59D-4CA4-93F1-709150C07FDF}" dt="2020-10-13T12:19:21.789" v="158" actId="20577"/>
      <pc:docMkLst>
        <pc:docMk/>
      </pc:docMkLst>
      <pc:sldChg chg="delSp modSp mod">
        <pc:chgData name="Andrés García Lor" userId="2b0d224d043743ad" providerId="LiveId" clId="{CA50FE26-A59D-4CA4-93F1-709150C07FDF}" dt="2020-10-13T12:19:21.789" v="158" actId="20577"/>
        <pc:sldMkLst>
          <pc:docMk/>
          <pc:sldMk cId="3247419352" sldId="256"/>
        </pc:sldMkLst>
        <pc:spChg chg="del mod">
          <ac:chgData name="Andrés García Lor" userId="2b0d224d043743ad" providerId="LiveId" clId="{CA50FE26-A59D-4CA4-93F1-709150C07FDF}" dt="2020-10-13T11:36:57.426" v="144" actId="478"/>
          <ac:spMkLst>
            <pc:docMk/>
            <pc:sldMk cId="3247419352" sldId="256"/>
            <ac:spMk id="16" creationId="{00000000-0000-0000-0000-000000000000}"/>
          </ac:spMkLst>
        </pc:spChg>
        <pc:spChg chg="mod">
          <ac:chgData name="Andrés García Lor" userId="2b0d224d043743ad" providerId="LiveId" clId="{CA50FE26-A59D-4CA4-93F1-709150C07FDF}" dt="2020-10-13T12:19:21.789" v="158" actId="20577"/>
          <ac:spMkLst>
            <pc:docMk/>
            <pc:sldMk cId="3247419352" sldId="256"/>
            <ac:spMk id="17" creationId="{6BBCCACD-9793-40AA-BC7E-A324C35AE6AD}"/>
          </ac:spMkLst>
        </pc:spChg>
        <pc:spChg chg="mod">
          <ac:chgData name="Andrés García Lor" userId="2b0d224d043743ad" providerId="LiveId" clId="{CA50FE26-A59D-4CA4-93F1-709150C07FDF}" dt="2020-10-13T11:34:59.906" v="115" actId="20577"/>
          <ac:spMkLst>
            <pc:docMk/>
            <pc:sldMk cId="3247419352" sldId="256"/>
            <ac:spMk id="19" creationId="{719E520B-E393-4040-9037-23D6FB1625BB}"/>
          </ac:spMkLst>
        </pc:spChg>
        <pc:graphicFrameChg chg="mod">
          <ac:chgData name="Andrés García Lor" userId="2b0d224d043743ad" providerId="LiveId" clId="{CA50FE26-A59D-4CA4-93F1-709150C07FDF}" dt="2020-10-13T11:35:34.031" v="142" actId="2711"/>
          <ac:graphicFrameMkLst>
            <pc:docMk/>
            <pc:sldMk cId="3247419352" sldId="256"/>
            <ac:graphicFrameMk id="6" creationId="{DEE94F09-8C11-4A45-9FD2-0F8E1AA38707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https://d.docs.live.net/2b0d224d043743ad/Documents/Trabajo/Art&#237;culo%20Furanocoumarinas/Almudena%20Bermejo/resultados_meteorologicos_mensuales_28_01_2019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3"/>
          <c:order val="3"/>
          <c:tx>
            <c:strRef>
              <c:f>'[resultados_meteorologicos_mensuales_28_01_2019.xlsx]Resultados mensuales'!$E$14</c:f>
              <c:strCache>
                <c:ptCount val="1"/>
                <c:pt idx="0">
                  <c:v>Horas frío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val>
            <c:numRef>
              <c:f>'[resultados_meteorologicos_mensuales_28_01_2019.xlsx]Resultados mensuales'!$E$15:$E$23</c:f>
              <c:numCache>
                <c:formatCode>General</c:formatCode>
                <c:ptCount val="9"/>
                <c:pt idx="0">
                  <c:v>136.5</c:v>
                </c:pt>
                <c:pt idx="1">
                  <c:v>128.5</c:v>
                </c:pt>
                <c:pt idx="2">
                  <c:v>127.5</c:v>
                </c:pt>
                <c:pt idx="3">
                  <c:v>153.5</c:v>
                </c:pt>
                <c:pt idx="4">
                  <c:v>258</c:v>
                </c:pt>
                <c:pt idx="5">
                  <c:v>104</c:v>
                </c:pt>
                <c:pt idx="6">
                  <c:v>246.5</c:v>
                </c:pt>
                <c:pt idx="7">
                  <c:v>186.5</c:v>
                </c:pt>
                <c:pt idx="8">
                  <c:v>222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1DD-456E-B62B-5C614A6EE0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88203264"/>
        <c:axId val="88196992"/>
      </c:barChart>
      <c:lineChart>
        <c:grouping val="standard"/>
        <c:varyColors val="0"/>
        <c:ser>
          <c:idx val="0"/>
          <c:order val="0"/>
          <c:tx>
            <c:strRef>
              <c:f>'[resultados_meteorologicos_mensuales_28_01_2019.xlsx]Resultados mensuales'!$B$14</c:f>
              <c:strCache>
                <c:ptCount val="1"/>
                <c:pt idx="0">
                  <c:v>Temp media de las medias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'[resultados_meteorologicos_mensuales_28_01_2019.xlsx]Resultados mensuales'!$A$15:$A$23</c:f>
              <c:strCache>
                <c:ptCount val="9"/>
                <c:pt idx="0">
                  <c:v>Dec 2015</c:v>
                </c:pt>
                <c:pt idx="1">
                  <c:v>Jan 2016</c:v>
                </c:pt>
                <c:pt idx="2">
                  <c:v>Feb 2016</c:v>
                </c:pt>
                <c:pt idx="3">
                  <c:v>Dec 2016</c:v>
                </c:pt>
                <c:pt idx="4">
                  <c:v>Jan 2017</c:v>
                </c:pt>
                <c:pt idx="5">
                  <c:v>Feb 2017</c:v>
                </c:pt>
                <c:pt idx="6">
                  <c:v>Dec 2017</c:v>
                </c:pt>
                <c:pt idx="7">
                  <c:v>Jan 2018</c:v>
                </c:pt>
                <c:pt idx="8">
                  <c:v>Feb 2018</c:v>
                </c:pt>
              </c:strCache>
            </c:strRef>
          </c:cat>
          <c:val>
            <c:numRef>
              <c:f>'[resultados_meteorologicos_mensuales_28_01_2019.xlsx]Resultados mensuales'!$B$15:$B$23</c:f>
              <c:numCache>
                <c:formatCode>General</c:formatCode>
                <c:ptCount val="9"/>
                <c:pt idx="0">
                  <c:v>11.48</c:v>
                </c:pt>
                <c:pt idx="1">
                  <c:v>12.27</c:v>
                </c:pt>
                <c:pt idx="2">
                  <c:v>12.360000000000005</c:v>
                </c:pt>
                <c:pt idx="3">
                  <c:v>11.07</c:v>
                </c:pt>
                <c:pt idx="4">
                  <c:v>9.11</c:v>
                </c:pt>
                <c:pt idx="5">
                  <c:v>11.94</c:v>
                </c:pt>
                <c:pt idx="6">
                  <c:v>10.41</c:v>
                </c:pt>
                <c:pt idx="7">
                  <c:v>11.32</c:v>
                </c:pt>
                <c:pt idx="8">
                  <c:v>9.3700000000000028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1DD-456E-B62B-5C614A6EE0A1}"/>
            </c:ext>
          </c:extLst>
        </c:ser>
        <c:ser>
          <c:idx val="1"/>
          <c:order val="1"/>
          <c:tx>
            <c:strRef>
              <c:f>'[resultados_meteorologicos_mensuales_28_01_2019.xlsx]Resultados mensuales'!$C$14</c:f>
              <c:strCache>
                <c:ptCount val="1"/>
                <c:pt idx="0">
                  <c:v>Temp máxima de las máximas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'[resultados_meteorologicos_mensuales_28_01_2019.xlsx]Resultados mensuales'!$A$15:$A$23</c:f>
              <c:strCache>
                <c:ptCount val="9"/>
                <c:pt idx="0">
                  <c:v>Dec 2015</c:v>
                </c:pt>
                <c:pt idx="1">
                  <c:v>Jan 2016</c:v>
                </c:pt>
                <c:pt idx="2">
                  <c:v>Feb 2016</c:v>
                </c:pt>
                <c:pt idx="3">
                  <c:v>Dec 2016</c:v>
                </c:pt>
                <c:pt idx="4">
                  <c:v>Jan 2017</c:v>
                </c:pt>
                <c:pt idx="5">
                  <c:v>Feb 2017</c:v>
                </c:pt>
                <c:pt idx="6">
                  <c:v>Dec 2017</c:v>
                </c:pt>
                <c:pt idx="7">
                  <c:v>Jan 2018</c:v>
                </c:pt>
                <c:pt idx="8">
                  <c:v>Feb 2018</c:v>
                </c:pt>
              </c:strCache>
            </c:strRef>
          </c:cat>
          <c:val>
            <c:numRef>
              <c:f>'[resultados_meteorologicos_mensuales_28_01_2019.xlsx]Resultados mensuales'!$C$15:$C$23</c:f>
              <c:numCache>
                <c:formatCode>General</c:formatCode>
                <c:ptCount val="9"/>
                <c:pt idx="0">
                  <c:v>23.77999999999999</c:v>
                </c:pt>
                <c:pt idx="1">
                  <c:v>22.06</c:v>
                </c:pt>
                <c:pt idx="2">
                  <c:v>24.02</c:v>
                </c:pt>
                <c:pt idx="3">
                  <c:v>19.850000000000001</c:v>
                </c:pt>
                <c:pt idx="4">
                  <c:v>22.5</c:v>
                </c:pt>
                <c:pt idx="5">
                  <c:v>23.19</c:v>
                </c:pt>
                <c:pt idx="6">
                  <c:v>24.5</c:v>
                </c:pt>
                <c:pt idx="7">
                  <c:v>26.18</c:v>
                </c:pt>
                <c:pt idx="8">
                  <c:v>23.47999999999999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1DD-456E-B62B-5C614A6EE0A1}"/>
            </c:ext>
          </c:extLst>
        </c:ser>
        <c:ser>
          <c:idx val="2"/>
          <c:order val="2"/>
          <c:tx>
            <c:strRef>
              <c:f>'[resultados_meteorologicos_mensuales_28_01_2019.xlsx]Resultados mensuales'!$D$14</c:f>
              <c:strCache>
                <c:ptCount val="1"/>
                <c:pt idx="0">
                  <c:v>Temp mínima de las mínimas</c:v>
                </c:pt>
              </c:strCache>
            </c:strRef>
          </c:tx>
          <c:spPr>
            <a:ln w="28575" cap="rnd">
              <a:solidFill>
                <a:srgbClr val="7030A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strRef>
              <c:f>'[resultados_meteorologicos_mensuales_28_01_2019.xlsx]Resultados mensuales'!$A$15:$A$23</c:f>
              <c:strCache>
                <c:ptCount val="9"/>
                <c:pt idx="0">
                  <c:v>Dec 2015</c:v>
                </c:pt>
                <c:pt idx="1">
                  <c:v>Jan 2016</c:v>
                </c:pt>
                <c:pt idx="2">
                  <c:v>Feb 2016</c:v>
                </c:pt>
                <c:pt idx="3">
                  <c:v>Dec 2016</c:v>
                </c:pt>
                <c:pt idx="4">
                  <c:v>Jan 2017</c:v>
                </c:pt>
                <c:pt idx="5">
                  <c:v>Feb 2017</c:v>
                </c:pt>
                <c:pt idx="6">
                  <c:v>Dec 2017</c:v>
                </c:pt>
                <c:pt idx="7">
                  <c:v>Jan 2018</c:v>
                </c:pt>
                <c:pt idx="8">
                  <c:v>Feb 2018</c:v>
                </c:pt>
              </c:strCache>
            </c:strRef>
          </c:cat>
          <c:val>
            <c:numRef>
              <c:f>'[resultados_meteorologicos_mensuales_28_01_2019.xlsx]Resultados mensuales'!$D$15:$D$23</c:f>
              <c:numCache>
                <c:formatCode>General</c:formatCode>
                <c:ptCount val="9"/>
                <c:pt idx="0">
                  <c:v>1.93</c:v>
                </c:pt>
                <c:pt idx="1">
                  <c:v>-1.3800000000000001</c:v>
                </c:pt>
                <c:pt idx="2">
                  <c:v>-2.11</c:v>
                </c:pt>
                <c:pt idx="3">
                  <c:v>1.7900000000000007</c:v>
                </c:pt>
                <c:pt idx="4">
                  <c:v>-2.5499999999999998</c:v>
                </c:pt>
                <c:pt idx="5">
                  <c:v>2.23</c:v>
                </c:pt>
                <c:pt idx="6">
                  <c:v>-0.93</c:v>
                </c:pt>
                <c:pt idx="7">
                  <c:v>0.39000000000000018</c:v>
                </c:pt>
                <c:pt idx="8">
                  <c:v>-1.25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91DD-456E-B62B-5C614A6EE0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8176896"/>
        <c:axId val="88195072"/>
      </c:lineChart>
      <c:catAx>
        <c:axId val="881768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s-ES"/>
          </a:p>
        </c:txPr>
        <c:crossAx val="88195072"/>
        <c:crosses val="autoZero"/>
        <c:auto val="1"/>
        <c:lblAlgn val="ctr"/>
        <c:lblOffset val="100"/>
        <c:noMultiLvlLbl val="0"/>
      </c:catAx>
      <c:valAx>
        <c:axId val="881950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s-ES" dirty="0" err="1" smtClean="0"/>
                  <a:t>Temperature</a:t>
                </a:r>
                <a:r>
                  <a:rPr lang="es-ES" dirty="0" smtClean="0"/>
                  <a:t> </a:t>
                </a:r>
                <a:r>
                  <a:rPr lang="en-US" sz="1000" b="1" i="0" u="none" strike="noStrike" baseline="0" dirty="0" smtClean="0">
                    <a:effectLst/>
                  </a:rPr>
                  <a:t>°</a:t>
                </a:r>
                <a:r>
                  <a:rPr lang="es-ES" dirty="0" smtClean="0"/>
                  <a:t>C</a:t>
                </a:r>
                <a:endParaRPr lang="es-ES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es-ES"/>
          </a:p>
        </c:txPr>
        <c:crossAx val="88176896"/>
        <c:crosses val="autoZero"/>
        <c:crossBetween val="between"/>
      </c:valAx>
      <c:valAx>
        <c:axId val="88196992"/>
        <c:scaling>
          <c:orientation val="minMax"/>
        </c:scaling>
        <c:delete val="0"/>
        <c:axPos val="r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s-ES"/>
                  <a:t>Total  chilling hours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es-ES"/>
          </a:p>
        </c:txPr>
        <c:crossAx val="88203264"/>
        <c:crosses val="max"/>
        <c:crossBetween val="between"/>
      </c:valAx>
      <c:catAx>
        <c:axId val="88203264"/>
        <c:scaling>
          <c:orientation val="minMax"/>
        </c:scaling>
        <c:delete val="1"/>
        <c:axPos val="b"/>
        <c:majorTickMark val="out"/>
        <c:minorTickMark val="none"/>
        <c:tickLblPos val="none"/>
        <c:crossAx val="8819699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es-E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D3F2C5-983D-48E4-BDB0-EF56E67FB7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4ABAED6-7BED-49AE-A433-801D58FD56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9C41ED6-F357-47DB-8B88-8A0DC5BB53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F896B-C290-4012-B737-10C9A611370B}" type="datetimeFigureOut">
              <a:rPr lang="es-ES" smtClean="0"/>
              <a:pPr/>
              <a:t>02/12/2020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BD22F7F-DDEE-4CC8-90CF-D69DB026A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8EE242B-FD40-4E1E-9039-5C79B7730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5D79F-3C00-4004-B841-4ECFA985494D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94143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2E4D2C-B176-43C0-8F6B-E3EA73A04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833F4A4-9DE2-4133-9176-4D549BA056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BD1BE6F-8F0B-40D5-9BAF-97100FF59C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F896B-C290-4012-B737-10C9A611370B}" type="datetimeFigureOut">
              <a:rPr lang="es-ES" smtClean="0"/>
              <a:pPr/>
              <a:t>02/12/2020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EB150F0-45D3-4E92-8DB1-14522CB29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32F5D81-C676-4CF0-915A-3218B4F95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5D79F-3C00-4004-B841-4ECFA985494D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99175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F94D4B3-255E-4907-BB3F-97272D0AFE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899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B749849-FCDF-4F10-A682-018EABD786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199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1D8965C-828D-4007-BC7F-3AACF96B3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F896B-C290-4012-B737-10C9A611370B}" type="datetimeFigureOut">
              <a:rPr lang="es-ES" smtClean="0"/>
              <a:pPr/>
              <a:t>02/12/2020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9372148-5E80-48C9-ACD4-51C020A60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81E1144-8962-4F28-9478-13CF4549A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5D79F-3C00-4004-B841-4ECFA985494D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9061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DE0762-D3F0-4919-90C4-7754D69FC1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7D8CD29-157B-41F3-8BBE-22109B767B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28FE02B-98F2-4F30-83A3-5B7D7B7A4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F896B-C290-4012-B737-10C9A611370B}" type="datetimeFigureOut">
              <a:rPr lang="es-ES" smtClean="0"/>
              <a:pPr/>
              <a:t>02/12/2020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EBF19E3-4F52-4B6D-8E74-112EAC909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D5D2A62-2367-49AC-9CF1-4D0D75E35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5D79F-3C00-4004-B841-4ECFA985494D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91861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6FF736-CE32-4B96-B8BD-5DDC58AA87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2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5398525-3002-4319-AD85-CFE83A3A46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2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4293B0C-E36B-4DB0-80E1-9650EEEEF7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F896B-C290-4012-B737-10C9A611370B}" type="datetimeFigureOut">
              <a:rPr lang="es-ES" smtClean="0"/>
              <a:pPr/>
              <a:t>02/12/2020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495779C-E1A7-4173-B744-8A669FE13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BBD4A45-AF24-4EEC-BFA6-64077C5DB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5D79F-3C00-4004-B841-4ECFA985494D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68250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2E4E47-00E1-4E17-AF85-03A8C8E30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38ACEA8-DF0A-4ACC-881D-4566958820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45BCA22-3DA2-4587-AEFE-D942618DB3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BA909DF-4C7D-4C57-8251-092272B4C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F896B-C290-4012-B737-10C9A611370B}" type="datetimeFigureOut">
              <a:rPr lang="es-ES" smtClean="0"/>
              <a:pPr/>
              <a:t>02/12/2020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893A2AE-E55F-4CF7-A080-E9F658F72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6149DC6-DE1D-480B-B79C-2B772AEC5E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5D79F-3C00-4004-B841-4ECFA985494D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08428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92A1D2-471F-411A-BDC3-AED0FAB535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A20213E-F353-4331-B308-3181A98C3E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8B04A00-A8FF-4E81-AF33-F75314399E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6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CF82822-D270-424C-837C-F06EDCD52A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A977573-540E-4545-93D9-E256CC0BCC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2" y="2505076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5F3EF0D-A728-4FDE-8C03-F21A2FD64B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F896B-C290-4012-B737-10C9A611370B}" type="datetimeFigureOut">
              <a:rPr lang="es-ES" smtClean="0"/>
              <a:pPr/>
              <a:t>02/12/2020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BB88D34F-C8F4-4317-AA2C-B0DB6109C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7C148DE-7300-40F9-9A1A-47E3FD310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5D79F-3C00-4004-B841-4ECFA985494D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90352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1E46E3-186D-4C58-9270-4417BA129F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ED2F20F-3EAB-4DE5-84E4-9300A43A13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F896B-C290-4012-B737-10C9A611370B}" type="datetimeFigureOut">
              <a:rPr lang="es-ES" smtClean="0"/>
              <a:pPr/>
              <a:t>02/12/2020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8C3949D-2C93-4157-B3E6-B9E0A04B5C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215305C-088B-45C1-A4BB-02F871B87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5D79F-3C00-4004-B841-4ECFA985494D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71976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06D97B2-4118-4AC9-BB8B-55B4994BBE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F896B-C290-4012-B737-10C9A611370B}" type="datetimeFigureOut">
              <a:rPr lang="es-ES" smtClean="0"/>
              <a:pPr/>
              <a:t>02/12/2020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9541538-70E7-4A81-8C8A-9204F3C5D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9FD0F33-4034-41A1-A24A-F3FDE9F592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5D79F-3C00-4004-B841-4ECFA985494D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12813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F6340E-376A-465F-86CA-4363CF1A7E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789BCC7-6AD0-41C7-A890-DAE64C41DC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8D1C5F2-8F65-4559-B19C-3D06D1E27A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621BB3E-64C4-4B68-AD74-0CD8961A3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F896B-C290-4012-B737-10C9A611370B}" type="datetimeFigureOut">
              <a:rPr lang="es-ES" smtClean="0"/>
              <a:pPr/>
              <a:t>02/12/2020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0AAD93F-D015-42F1-B9D1-044126F337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C465063-E183-4C6B-A980-F78D1CD39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5D79F-3C00-4004-B841-4ECFA985494D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49027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1FD1E6-E6A2-4B25-BEE5-DE52AD7826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A9E126E-B2D4-4798-88CA-4CBC1A2A92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C0AB36D-77F4-47C0-A802-1F7F5091E3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E6C7B7F-8D21-409D-BE0E-31B6E19AF3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F896B-C290-4012-B737-10C9A611370B}" type="datetimeFigureOut">
              <a:rPr lang="es-ES" smtClean="0"/>
              <a:pPr/>
              <a:t>02/12/2020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D274E4D-4417-4DBA-B281-44BA042487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1147397-76AE-4EF6-A7D1-BB2A773835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5D79F-3C00-4004-B841-4ECFA985494D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84273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5937CD8-16E2-450B-B67F-2DB96DCE37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2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2A59975-C625-4FA3-BB5F-34666BD1D4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2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C4ECC2F-3472-4792-8F41-D8AE195428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199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3F896B-C290-4012-B737-10C9A611370B}" type="datetimeFigureOut">
              <a:rPr lang="es-ES" smtClean="0"/>
              <a:pPr/>
              <a:t>02/12/2020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A15229E-0F14-4A70-B019-77B0FCB58A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2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266E209-3A93-4157-B4DB-312DE93EA8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95D79F-3C00-4004-B841-4ECFA985494D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78950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14 Grupo"/>
          <p:cNvGrpSpPr/>
          <p:nvPr/>
        </p:nvGrpSpPr>
        <p:grpSpPr>
          <a:xfrm>
            <a:off x="760828" y="161883"/>
            <a:ext cx="6230521" cy="5813014"/>
            <a:chOff x="760828" y="161883"/>
            <a:chExt cx="6230521" cy="5813014"/>
          </a:xfrm>
        </p:grpSpPr>
        <p:grpSp>
          <p:nvGrpSpPr>
            <p:cNvPr id="14" name="Grupo 13">
              <a:extLst>
                <a:ext uri="{FF2B5EF4-FFF2-40B4-BE49-F238E27FC236}">
                  <a16:creationId xmlns:a16="http://schemas.microsoft.com/office/drawing/2014/main" id="{19DFA153-80D6-4C15-978D-6858D6568F55}"/>
                </a:ext>
              </a:extLst>
            </p:cNvPr>
            <p:cNvGrpSpPr/>
            <p:nvPr/>
          </p:nvGrpSpPr>
          <p:grpSpPr>
            <a:xfrm>
              <a:off x="760828" y="806264"/>
              <a:ext cx="6217920" cy="4519747"/>
              <a:chOff x="2208628" y="1331197"/>
              <a:chExt cx="6217920" cy="4519747"/>
            </a:xfrm>
          </p:grpSpPr>
          <p:graphicFrame>
            <p:nvGraphicFramePr>
              <p:cNvPr id="6" name="Gráfico 5">
                <a:extLst>
                  <a:ext uri="{FF2B5EF4-FFF2-40B4-BE49-F238E27FC236}">
                    <a16:creationId xmlns:a16="http://schemas.microsoft.com/office/drawing/2014/main" id="{DEE94F09-8C11-4A45-9FD2-0F8E1AA38707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1446845536"/>
                  </p:ext>
                </p:extLst>
              </p:nvPr>
            </p:nvGraphicFramePr>
            <p:xfrm>
              <a:off x="2208628" y="1331197"/>
              <a:ext cx="6217920" cy="4234375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2"/>
              </a:graphicData>
            </a:graphic>
          </p:graphicFrame>
          <p:sp>
            <p:nvSpPr>
              <p:cNvPr id="7" name="CuadroTexto 6">
                <a:extLst>
                  <a:ext uri="{FF2B5EF4-FFF2-40B4-BE49-F238E27FC236}">
                    <a16:creationId xmlns:a16="http://schemas.microsoft.com/office/drawing/2014/main" id="{B34466EF-C71B-4004-AEA8-1F0CE98ED344}"/>
                  </a:ext>
                </a:extLst>
              </p:cNvPr>
              <p:cNvSpPr txBox="1"/>
              <p:nvPr/>
            </p:nvSpPr>
            <p:spPr>
              <a:xfrm>
                <a:off x="2264146" y="5565573"/>
                <a:ext cx="160942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§"/>
                </a:pPr>
                <a:r>
                  <a:rPr lang="es-ES" sz="1200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s-ES" sz="1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Total </a:t>
                </a:r>
                <a:r>
                  <a:rPr lang="es-ES" sz="1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chilling</a:t>
                </a:r>
                <a:r>
                  <a:rPr lang="es-ES" sz="1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s-ES" sz="1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hours</a:t>
                </a:r>
                <a:endParaRPr lang="es-ES" sz="1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3" name="Conector recto 2">
                <a:extLst>
                  <a:ext uri="{FF2B5EF4-FFF2-40B4-BE49-F238E27FC236}">
                    <a16:creationId xmlns:a16="http://schemas.microsoft.com/office/drawing/2014/main" id="{88D821D9-C339-48F9-AC6A-A674E0C98E19}"/>
                  </a:ext>
                </a:extLst>
              </p:cNvPr>
              <p:cNvCxnSpPr/>
              <p:nvPr/>
            </p:nvCxnSpPr>
            <p:spPr>
              <a:xfrm>
                <a:off x="3737007" y="5723725"/>
                <a:ext cx="198783" cy="0"/>
              </a:xfrm>
              <a:prstGeom prst="line">
                <a:avLst/>
              </a:prstGeom>
              <a:ln w="25400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Conector recto 7">
                <a:extLst>
                  <a:ext uri="{FF2B5EF4-FFF2-40B4-BE49-F238E27FC236}">
                    <a16:creationId xmlns:a16="http://schemas.microsoft.com/office/drawing/2014/main" id="{6666DFE4-5EE7-463B-A181-A90ECC3D5DC1}"/>
                  </a:ext>
                </a:extLst>
              </p:cNvPr>
              <p:cNvCxnSpPr/>
              <p:nvPr/>
            </p:nvCxnSpPr>
            <p:spPr>
              <a:xfrm>
                <a:off x="5236390" y="5721379"/>
                <a:ext cx="198783" cy="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Conector recto 8">
                <a:extLst>
                  <a:ext uri="{FF2B5EF4-FFF2-40B4-BE49-F238E27FC236}">
                    <a16:creationId xmlns:a16="http://schemas.microsoft.com/office/drawing/2014/main" id="{C4E4F370-4D12-4D55-9648-B0FBBBD59419}"/>
                  </a:ext>
                </a:extLst>
              </p:cNvPr>
              <p:cNvCxnSpPr/>
              <p:nvPr/>
            </p:nvCxnSpPr>
            <p:spPr>
              <a:xfrm>
                <a:off x="6667192" y="5733100"/>
                <a:ext cx="198783" cy="0"/>
              </a:xfrm>
              <a:prstGeom prst="line">
                <a:avLst/>
              </a:prstGeom>
              <a:ln w="25400">
                <a:solidFill>
                  <a:srgbClr val="7030A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" name="CuadroTexto 3">
                <a:extLst>
                  <a:ext uri="{FF2B5EF4-FFF2-40B4-BE49-F238E27FC236}">
                    <a16:creationId xmlns:a16="http://schemas.microsoft.com/office/drawing/2014/main" id="{DA3AC502-6583-4527-9EDA-54C174C1AEE7}"/>
                  </a:ext>
                </a:extLst>
              </p:cNvPr>
              <p:cNvSpPr txBox="1"/>
              <p:nvPr/>
            </p:nvSpPr>
            <p:spPr>
              <a:xfrm>
                <a:off x="3898280" y="5589368"/>
                <a:ext cx="1364565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sz="1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Maximum</a:t>
                </a:r>
                <a:r>
                  <a:rPr lang="es-ES" sz="1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s-ES" sz="1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temperature</a:t>
                </a:r>
                <a:endParaRPr lang="es-ES" sz="1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E345E4EC-4A4E-4F0A-BAAB-7B26FBBE5805}"/>
                  </a:ext>
                </a:extLst>
              </p:cNvPr>
              <p:cNvSpPr txBox="1"/>
              <p:nvPr/>
            </p:nvSpPr>
            <p:spPr>
              <a:xfrm>
                <a:off x="5409972" y="5587022"/>
                <a:ext cx="1364565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sz="10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Medium </a:t>
                </a:r>
                <a:r>
                  <a:rPr lang="es-ES" sz="100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temperature</a:t>
                </a:r>
                <a:endParaRPr lang="es-ES" sz="10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B069DE93-E4D9-4F63-B544-B5793AB4E727}"/>
                  </a:ext>
                </a:extLst>
              </p:cNvPr>
              <p:cNvSpPr txBox="1"/>
              <p:nvPr/>
            </p:nvSpPr>
            <p:spPr>
              <a:xfrm>
                <a:off x="6842528" y="5584675"/>
                <a:ext cx="1364565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sz="1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Minimum</a:t>
                </a:r>
                <a:r>
                  <a:rPr lang="es-ES" sz="1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s-ES" sz="1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temperature</a:t>
                </a:r>
                <a:endParaRPr lang="es-ES" sz="1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" name="Rectángulo 12">
                <a:extLst>
                  <a:ext uri="{FF2B5EF4-FFF2-40B4-BE49-F238E27FC236}">
                    <a16:creationId xmlns:a16="http://schemas.microsoft.com/office/drawing/2014/main" id="{3B6A7413-83C7-491C-A926-0A86C6FA2E9F}"/>
                  </a:ext>
                </a:extLst>
              </p:cNvPr>
              <p:cNvSpPr/>
              <p:nvPr/>
            </p:nvSpPr>
            <p:spPr>
              <a:xfrm>
                <a:off x="2208628" y="5573952"/>
                <a:ext cx="6217920" cy="276992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17" name="CuadroTexto 16">
              <a:extLst>
                <a:ext uri="{FF2B5EF4-FFF2-40B4-BE49-F238E27FC236}">
                  <a16:creationId xmlns:a16="http://schemas.microsoft.com/office/drawing/2014/main" id="{6BBCCACD-9793-40AA-BC7E-A324C35AE6AD}"/>
                </a:ext>
              </a:extLst>
            </p:cNvPr>
            <p:cNvSpPr txBox="1"/>
            <p:nvPr/>
          </p:nvSpPr>
          <p:spPr>
            <a:xfrm>
              <a:off x="770257" y="161883"/>
              <a:ext cx="621792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Figure S1. Accumulation of chilling hours during the three harvest times, December, January and February, across the three seasons (2015/2016, 2016/2017 and 2017/2018). Maximum, medium and minimum temperatures are represented on the left axis.</a:t>
              </a:r>
              <a:endParaRPr lang="es-ES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CuadroTexto 18">
              <a:extLst>
                <a:ext uri="{FF2B5EF4-FFF2-40B4-BE49-F238E27FC236}">
                  <a16:creationId xmlns:a16="http://schemas.microsoft.com/office/drawing/2014/main" id="{719E520B-E393-4040-9037-23D6FB1625BB}"/>
                </a:ext>
              </a:extLst>
            </p:cNvPr>
            <p:cNvSpPr txBox="1"/>
            <p:nvPr/>
          </p:nvSpPr>
          <p:spPr>
            <a:xfrm>
              <a:off x="769402" y="5328566"/>
              <a:ext cx="622194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Data obtained from the IVIA weather station. Location: Moncada (Valencia, Spain). UTMX: 723368.000. UTMY: 4385233.000. Time zone: 30. Height: </a:t>
              </a:r>
              <a:r>
                <a:rPr lang="en-US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61 m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 Chilling hour corresponds to an hour at temperature under</a:t>
              </a:r>
              <a:r>
                <a:rPr lang="en-US" sz="12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7</a:t>
              </a:r>
              <a:r>
                <a:rPr lang="en-US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°</a:t>
              </a:r>
              <a:r>
                <a:rPr lang="en-US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4741935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104</Words>
  <Application>Microsoft Office PowerPoint</Application>
  <PresentationFormat>Panorámica</PresentationFormat>
  <Paragraphs>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Wingdings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Andrés García Lor</dc:creator>
  <cp:lastModifiedBy>GARCIA LOR, ANDRES</cp:lastModifiedBy>
  <cp:revision>7</cp:revision>
  <dcterms:created xsi:type="dcterms:W3CDTF">2020-08-25T13:42:46Z</dcterms:created>
  <dcterms:modified xsi:type="dcterms:W3CDTF">2020-12-02T11:56:17Z</dcterms:modified>
</cp:coreProperties>
</file>