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7" r:id="rId2"/>
    <p:sldId id="269" r:id="rId3"/>
    <p:sldId id="259" r:id="rId4"/>
    <p:sldId id="27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9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-42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9188C-F908-45DE-A4A1-186DCF9FE751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763A1-7181-4A38-9090-831737082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87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A66D4-0653-47C0-9144-7915CF7AADD7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743C7-1079-4A9F-968C-D4C05654E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42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D3F0-2DB5-4443-A442-972FD2035215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743C7-1079-4A9F-968C-D4C05654E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814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53549-FC23-41ED-A255-A1FF447DA3A1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743C7-1079-4A9F-968C-D4C05654E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FD14B-50CB-42F1-A8D3-19BBB3CF5002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743C7-1079-4A9F-968C-D4C05654E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55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5313-28AA-4DDC-AB27-E695B05F0CF8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743C7-1079-4A9F-968C-D4C05654E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75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FE1A8-903E-4A21-9592-82C461659C33}" type="datetime1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743C7-1079-4A9F-968C-D4C05654E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3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6E633-7D1D-4EEE-82E5-315A126FF2AE}" type="datetime1">
              <a:rPr lang="en-US" smtClean="0"/>
              <a:t>3/9/2020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743C7-1079-4A9F-968C-D4C05654E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EBC4-AB67-4BBB-A632-05123931E2E9}" type="datetime1">
              <a:rPr lang="en-US" smtClean="0"/>
              <a:t>3/9/2020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743C7-1079-4A9F-968C-D4C05654E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685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0303E-B2C3-401B-A096-DC77AD7C91AF}" type="datetime1">
              <a:rPr lang="en-US" smtClean="0"/>
              <a:t>3/9/2020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743C7-1079-4A9F-968C-D4C05654E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3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622DB-AB70-46A6-9A45-8436B57D712A}" type="datetime1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743C7-1079-4A9F-968C-D4C05654E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582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F5227-A55C-4BBD-9EAA-EFFCC1E74525}" type="datetime1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743C7-1079-4A9F-968C-D4C05654E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93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2B768-FC99-483D-AD0F-2C855C43CC80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743C7-1079-4A9F-968C-D4C05654E5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1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/>
          <p:cNvSpPr txBox="1"/>
          <p:nvPr/>
        </p:nvSpPr>
        <p:spPr>
          <a:xfrm>
            <a:off x="409905" y="5796254"/>
            <a:ext cx="106732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Supplemental Figure S1.  A) </a:t>
            </a:r>
            <a:r>
              <a:rPr lang="en-US" sz="1400" dirty="0" smtClean="0"/>
              <a:t>Top: sequence of 2-N2A-Us protein construct.  Bottom: domain structure of 2-N2A-Us, 1-N2A-Us and 0-N2A-Us constructs used in this study.    The identified PKA </a:t>
            </a:r>
            <a:r>
              <a:rPr lang="en-US" sz="1400" dirty="0"/>
              <a:t>site </a:t>
            </a:r>
            <a:r>
              <a:rPr lang="en-US" sz="1400" dirty="0" smtClean="0"/>
              <a:t>Ser-9895 </a:t>
            </a:r>
            <a:r>
              <a:rPr lang="en-US" sz="1400" dirty="0"/>
              <a:t>(NP_001254479.2</a:t>
            </a:r>
            <a:r>
              <a:rPr lang="en-US" sz="1400" dirty="0" smtClean="0"/>
              <a:t>) is shown in red.  The molecular weight of these constructs is 105,3, 92.9 and 80.5 </a:t>
            </a:r>
            <a:r>
              <a:rPr lang="en-US" sz="1400" dirty="0" err="1" smtClean="0"/>
              <a:t>kDa</a:t>
            </a:r>
            <a:r>
              <a:rPr lang="en-US" sz="1400" dirty="0" smtClean="0"/>
              <a:t>.  B) (Next page) Nucleotide sequence that was synthetized.</a:t>
            </a:r>
            <a:endParaRPr lang="en-US" sz="1400" dirty="0"/>
          </a:p>
        </p:txBody>
      </p:sp>
      <p:grpSp>
        <p:nvGrpSpPr>
          <p:cNvPr id="2" name="Group 1"/>
          <p:cNvGrpSpPr/>
          <p:nvPr/>
        </p:nvGrpSpPr>
        <p:grpSpPr>
          <a:xfrm>
            <a:off x="99522" y="100411"/>
            <a:ext cx="11746114" cy="5422349"/>
            <a:chOff x="99522" y="100411"/>
            <a:chExt cx="11746114" cy="5422349"/>
          </a:xfrm>
        </p:grpSpPr>
        <p:sp>
          <p:nvSpPr>
            <p:cNvPr id="3" name="Rectangle 2"/>
            <p:cNvSpPr/>
            <p:nvPr/>
          </p:nvSpPr>
          <p:spPr>
            <a:xfrm>
              <a:off x="209758" y="2749507"/>
              <a:ext cx="5874050" cy="75909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4651248" y="2483979"/>
              <a:ext cx="7194388" cy="75909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462528" y="2471787"/>
              <a:ext cx="731520" cy="22087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01444" y="2437669"/>
              <a:ext cx="3187932" cy="29875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768927" y="820882"/>
              <a:ext cx="864801" cy="20781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98764" y="820882"/>
              <a:ext cx="270163" cy="20781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133857" y="3602285"/>
              <a:ext cx="864801" cy="20781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6X HIS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633728" y="820882"/>
              <a:ext cx="10070592" cy="20781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250961" y="3591595"/>
              <a:ext cx="837644" cy="20125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DiCys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06156" y="1094232"/>
              <a:ext cx="2463892" cy="24587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492156" y="1626236"/>
              <a:ext cx="9212164" cy="2391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01444" y="1925017"/>
              <a:ext cx="3285468" cy="226493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079761" y="3572777"/>
              <a:ext cx="837644" cy="28933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Ig I80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150524" y="1356360"/>
              <a:ext cx="8553796" cy="21023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09758" y="1641604"/>
              <a:ext cx="2282398" cy="198069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932210" y="3615005"/>
              <a:ext cx="837644" cy="21139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Ig I81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095404" y="2166957"/>
              <a:ext cx="7621108" cy="271571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910103" y="3636559"/>
              <a:ext cx="829330" cy="220873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TEV site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958777" y="3620785"/>
              <a:ext cx="864801" cy="20781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N2Aus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670048" y="1084515"/>
              <a:ext cx="9046464" cy="22144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486912" y="1871933"/>
              <a:ext cx="8229600" cy="249573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88976" y="1353503"/>
              <a:ext cx="2949356" cy="206552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09758" y="2176355"/>
              <a:ext cx="3885646" cy="21008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99522" y="100411"/>
              <a:ext cx="11746114" cy="37856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b="1" dirty="0" smtClean="0"/>
                <a:t>A)  6XHis-2hN2Aus-Halo protein  (construct name in pJexpress404 vector: 211904)</a:t>
              </a:r>
            </a:p>
            <a:p>
              <a:endParaRPr lang="en-US" b="1" dirty="0" smtClean="0"/>
            </a:p>
            <a:p>
              <a:r>
                <a:rPr lang="en-US" dirty="0" smtClean="0"/>
                <a:t>MACCHHHHHHTKKAAVDGRLFFVSEPQSIRVVEKTTATFIAKVGGDPIPNVKWTKGKWRQLNQGGRVFIHQKGDEAKLEIRDTTKTDSGLYRCVAFNEHGEIESNVNLQVDERKKQEKIEGDLRAMLKKTPILKKGAGEEEEIDIMELLKNVDPKEYEKYARMYGITDFRGLLQAFELLKQSQEEETHRLEIEEIERSERDEKEFEELVSFIQQRL</a:t>
              </a:r>
              <a:r>
                <a:rPr lang="en-US" sz="20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</a:t>
              </a:r>
              <a:r>
                <a:rPr lang="en-US" dirty="0" smtClean="0"/>
                <a:t>QTEPVTLIKDIENQTVLKDNDAVFEIDIKINYPEIKLSWYKGTEKLEPSDKFEISIDGDRHTLRVKNCQLKDQGNYRLVCGPHIASAKLTVIETKKAAVDGRLFFVSEPQSIRVVEKTTATFIAKVGGDPIPNVKWTKGKWRQLNQGGRVFIHQKGDEAKLEIRDTTKTDSGLYRCVAFNEHGEIESNVNLQVDERKKQEKIEGDLRAMLKKTPILKKGAGEEEEIDIMELLKNVDPKEYEKYARMYGITDFRGLLQAFELLKQSQEEETHRLEIEEIERSERDEKEFEELVSFIQQRLSQTEPVTLIKDIENQTVLKDNDAVFEIDIKINYPEIKLSWYKGTEKLEPSDKFEISIDGDRHTLRVKNCQLKDQGNYRLVCGPHIASAKLTVIEEDLYFQSDNDGSEIGTGFPFDPHYVEVLGERMHYVDVGPRDGTPVLFLHGNPTSSYVWRNIIPHVAPTHRCIAPDLIGMGKSDKPDLGYFFDDHVRFMDAFIEALGLEEVVLVIHDWGSALGFHWAKRNPERVKGIAFMEFIRPIPTWDEWPEFARETFQAFRTTDVGRKLIIDQNVFIEGTLPMGVVRPLTEVEMDHYREPFLNPVDREPLWRFPNELPIAGEPANIVALVEEYMDWLHQSPVPKLLFWGTPGVLIPPAEAARLAKSLPNCKAVDIGPGLNLLQEDNPDLIGSEIARWLSTLEISG</a:t>
              </a:r>
            </a:p>
            <a:p>
              <a:r>
                <a:rPr lang="en-US" dirty="0" smtClean="0"/>
                <a:t>105.33kDa  </a:t>
              </a:r>
              <a:r>
                <a:rPr lang="en-US" dirty="0" err="1" smtClean="0"/>
                <a:t>pI</a:t>
              </a:r>
              <a:r>
                <a:rPr lang="en-US" dirty="0" smtClean="0"/>
                <a:t>=5.09</a:t>
              </a:r>
              <a:endParaRPr lang="en-US" i="1" dirty="0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2492156" y="4052549"/>
              <a:ext cx="8801304" cy="1294035"/>
              <a:chOff x="1082284" y="769020"/>
              <a:chExt cx="8801304" cy="1294035"/>
            </a:xfrm>
          </p:grpSpPr>
          <p:pic>
            <p:nvPicPr>
              <p:cNvPr id="28" name="Picture 27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82284" y="810584"/>
                <a:ext cx="8801304" cy="1205160"/>
              </a:xfrm>
              <a:prstGeom prst="rect">
                <a:avLst/>
              </a:prstGeom>
            </p:spPr>
          </p:pic>
          <p:sp>
            <p:nvSpPr>
              <p:cNvPr id="29" name="TextBox 28"/>
              <p:cNvSpPr txBox="1"/>
              <p:nvPr/>
            </p:nvSpPr>
            <p:spPr>
              <a:xfrm>
                <a:off x="1423555" y="769020"/>
                <a:ext cx="73252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bg1"/>
                    </a:solidFill>
                  </a:rPr>
                  <a:t>I80          N2Aus          I81            I80          N2Aus        I81                            HALO 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423555" y="1229593"/>
                <a:ext cx="63842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bg1"/>
                    </a:solidFill>
                  </a:rPr>
                  <a:t>I80          N2Aus          I81            I80            I81                            HALO 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430481" y="1693723"/>
                <a:ext cx="55490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chemeClr val="bg1"/>
                    </a:solidFill>
                  </a:rPr>
                  <a:t>I80             I81            I80            I81                            HALO 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9483691" y="4922596"/>
              <a:ext cx="1975312" cy="600164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US" sz="1100" i="1" dirty="0" smtClean="0"/>
                <a:t>the first black box is the </a:t>
              </a:r>
              <a:r>
                <a:rPr lang="en-US" sz="1100" i="1" dirty="0" err="1" smtClean="0"/>
                <a:t>CysCys</a:t>
              </a:r>
              <a:r>
                <a:rPr lang="en-US" sz="1100" i="1" dirty="0" smtClean="0"/>
                <a:t> &amp; 6XHisTag     the 2</a:t>
              </a:r>
              <a:r>
                <a:rPr lang="en-US" sz="1100" i="1" baseline="30000" dirty="0" smtClean="0"/>
                <a:t>nd</a:t>
              </a:r>
              <a:r>
                <a:rPr lang="en-US" sz="1100" i="1" dirty="0" smtClean="0"/>
                <a:t> black box is the TEV protease site</a:t>
              </a:r>
              <a:endParaRPr lang="en-US" sz="1100" i="1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699403" y="1384455"/>
              <a:ext cx="3140015" cy="218871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Arrow Connector 34"/>
            <p:cNvCxnSpPr>
              <a:stCxn id="11" idx="2"/>
            </p:cNvCxnSpPr>
            <p:nvPr/>
          </p:nvCxnSpPr>
          <p:spPr>
            <a:xfrm flipH="1">
              <a:off x="2506717" y="3792846"/>
              <a:ext cx="163066" cy="27465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H="1">
              <a:off x="2561897" y="3799490"/>
              <a:ext cx="906517" cy="2758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>
              <a:off x="7598979" y="3862552"/>
              <a:ext cx="756745" cy="20495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795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743C7-1079-4A9F-968C-D4C05654E570}" type="slidenum">
              <a:rPr lang="en-US" smtClean="0"/>
              <a:t>2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73421" y="1694385"/>
            <a:ext cx="1157189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AAGGAGGTAAAAAATGGCGTGCTGTCACCACCATCATCATCACACTAAAAAAGCTGCAGTTGACGGTCGTTTGTTTTTCGTTAGCGAACCGCAGAGCATCCGCGTCGTTGAGAAAACTACCGCAACGTTCATTGCTAAGGTTGGTGGTGACCCGATTCCGAATGTTAAGTGGACGAAGGGCAAATGGCGCCAGCTGAACCAGGGCGGTCGTGTGTTTATTCACCAGAAAGGCGATGAGGCGAAGCTGGAAATTCGTGACACCACGAAAACGGATTCCGGTTTGTACCGCTGCGTTGCGTTCAATGAGCACGGCGAGATCGAGAGCAACGTCAATTTGCAAGTGGATGAGCGTAAAAAACAAGAGAAAATTGAGGGCGATCTCCGTGCCATGCTGAAAAAGACCCCGATCCTGAAAAAAGGTGCCGGTGAAGAAGAAGAGATCGATATCATGGAACTGTTGAAGAATGTCGATCCGAAAGAGTACGAAAAGTATGCTCGTATGTACGGTATTACGGACTTTCGCGGCCTGCTGCAAGCATTTGAATTGTTGAAACAAAGCCAGGAAGAAGAAACCCATCGTCTGGAGATCGAGGAAATTGAACGCAGCGAGCGCGATGAAAAGGAGTTCGAAGAGTTAGTGAGCTTCATTCAGCAGCGCTTGAGCCAGACCGAGCCTGTTACCCTGATCAAAGATATTGAGAATCAAACCGTGCTGAAAGATAACGATGCCGTTTTCGAGATCGACATCAAGATCAACTACCCGGAAATCAAGCTGTCTTGGTATAAGGGTACGGAAAAACTGGAGCCGTCGGATAAGTTCGAGATCAGCATTGATGGTGATCGCCACACCCTGCGTGTTAAGAATTGCCAGCTGAAAGACCAGGGCAACTACCGCCTGGTCTGTGGTCCGCACATTGCGAGCGCGAAACTGACCGTGATCGAAACGAAAAAGGCAGCGGTGGACGGTCGTCTGTTTTTCGTGTCCGAGCCGCAAAGCATCCGTGTGGTCGAAAAGACCACCGCCACCTTTATCGCAAAGGTCGGTGGCGATCCGATCCCGAACGTCAAGTGGACCAAGGGCAAGTGGCGTCAGCTGAATCAAGGTGGCCGCGTTTTTATCCATCAGAAAGGTGACGAGGCAAAACTGGAGATCCGTGACACGACTAAGACTGATAGCGGCCTGTATCGTTGCGTTGCATTTAACGAGCACGGTGAGATTGAAAGCAATGTTAATCTGCAAGTTGACGAACGTAAAAAGCAAGAAAAAATCGAGGGCGACCTTCGTGCGATGCTGAAAAAGACGCCGATCTTGAAGAAAGGCGCGGGCGAGGAAGAGGAAATCGACATCATGGAGCTGCTGAAAAACGTGGATCCGAAGGAGTATGAGAAGTACGCCCGCATGTATGGTATCACGGATTTCCGTGGTTTGCTGCAGGCCTTCGAACTTTTGAAACAGAGCCAGGAAGAAGAAACGCATCGCCTGGAAATCGAAGAGATCGAGCGTAGCGAACGCGATGAGAAGGAATTCGAGGAGTTGGTTAGCTTTATCCAACAACGTCTGAGCCAAACCGAACCGGTCACGCTGATTAAGGACATCGAAAACCAAACGGTCTTGAAAGACAACGATGCGGTGTTTGAAATTGACATTAAGATTAACTACCCAGAGATTAAACTGTCGTGGTACAAGGGCACCGAAAAGCTGGAACCGTCTGACAAATTTGAAATCTCCATCGACGGTGACCGCCACACGCTGCGTGTGAAAAACTGTCAACTGAAAGATCAAGGTAACTATCGCCTGGTGTGCGGCCCACATATTGCCAGCGCCAAGCTGACCGTCATTGAAGAGGATTTGTACTTCCAGAGCGACAATGATGGTAGCGAGATTGGCACCGGCTTCCCGTTTGATCCGCACTATGTTGAGGTCCTGGGTGAACGCATGCACTACGTTGATGTTGGTCCGCGTGACGGTACGCCGGTTTTGTTCCTGCACGGCAATCCGACCTCTAGCTACGTTTGGCGTAATATCATCCCGCACGTGGCGCCGACCCATCGTTGTATCGCGCCTGACCTGATTGGCATGGGTAAAAGCGACAAACCGGATCTGGGTTACTTCTTTGACGACCATGTGCGTTTCATGGATGCATTTATCGAAGCCTTGGGCTTGGAAGAGGTCGTGCTGGTTATTCATGACTGGGGTAGCGCTCTGGGCTTTCACTGGGCGAAACGCAACCCGGAACGCGTGAAAGGTATCGCGTTCATGGAGTTCATTCGTCCGATCCCAACCTGGGACGAGTGGCCGGAATTCGCGCGTGAAACCTTCCAAGCGTTTCGTACCACCGATGTCGGTCGCAAGCTGATTATTGACCAAAATGTGTTCATTGAGGGTACCCTGCCGATGGGTGTGGTTCGTCCGCTGACCGAAGTCGAGATGGACCATTACCGTGAGCCGTTCCTGAACCCAGTGGATAGAGAACCTCTGTGGCGTTTCCCGAACGAACTGCCGATTGCGGGCGAGCCGGCAAACATCGTAGCGCTGGTTGAAGAGTATATGGATTGGCTGCATCAGAGCCCGGTTCCGAAGCTGTTGTTCTGGGGTACTCCGGGTGTGCTGATTCCGCCGGCTGAGGCTGCCCGTCTGGCAAAAAGCCTGCCGAATTGCAAAGCCGTTGACATTGGCCCTGGTCTGAATCTGCTGCAAGAGGACAATCCGGACCTGATCGGCAGCGAGATCGCACGTTGGCTCAGCACGCTGGAAATTAGCGGCTAA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85924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Figure S1 B)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179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1622846" y="420415"/>
            <a:ext cx="8570717" cy="3963081"/>
            <a:chOff x="1772618" y="1326932"/>
            <a:chExt cx="8570717" cy="3963081"/>
          </a:xfrm>
        </p:grpSpPr>
        <p:sp>
          <p:nvSpPr>
            <p:cNvPr id="47" name="object 60"/>
            <p:cNvSpPr txBox="1"/>
            <p:nvPr/>
          </p:nvSpPr>
          <p:spPr>
            <a:xfrm>
              <a:off x="2003107" y="1880915"/>
              <a:ext cx="330893" cy="305104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12700" marR="19088">
                <a:lnSpc>
                  <a:spcPts val="1200"/>
                </a:lnSpc>
                <a:spcBef>
                  <a:spcPts val="0"/>
                </a:spcBef>
              </a:pPr>
              <a:r>
                <a:rPr sz="1500" b="1" spc="0" baseline="2391" dirty="0" smtClean="0">
                  <a:latin typeface="Comic Sans MS"/>
                  <a:cs typeface="Comic Sans MS"/>
                </a:rPr>
                <a:t>CB</a:t>
              </a:r>
              <a:endParaRPr sz="1000" dirty="0">
                <a:latin typeface="Comic Sans MS"/>
                <a:cs typeface="Comic Sans MS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249218" y="1476688"/>
              <a:ext cx="386516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ERK2:          -        +       +        -      +       +        -      +       +           </a:t>
              </a:r>
            </a:p>
            <a:p>
              <a:r>
                <a:rPr lang="en-US" sz="1200" dirty="0" smtClean="0"/>
                <a:t>ERK2inh.:    -        -       +        -      -        +        -       -       +      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131452" y="1326932"/>
              <a:ext cx="7729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0 N2A-Us</a:t>
              </a:r>
              <a:endParaRPr lang="en-US" sz="12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16943" y="1326932"/>
              <a:ext cx="7729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1 N2A-Us</a:t>
              </a:r>
              <a:endParaRPr lang="en-US" sz="12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960239" y="1326932"/>
              <a:ext cx="7729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2 N2A-Us</a:t>
              </a:r>
              <a:endParaRPr lang="en-US" sz="12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437714" y="1479311"/>
              <a:ext cx="39056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PKG:          -        +       +        -      +       +        -      +       +           </a:t>
              </a:r>
            </a:p>
            <a:p>
              <a:r>
                <a:rPr lang="en-US" sz="1200" dirty="0" err="1" smtClean="0"/>
                <a:t>PKGinh</a:t>
              </a:r>
              <a:r>
                <a:rPr lang="en-US" sz="1200" dirty="0" smtClean="0"/>
                <a:t>.:    -        -       +        -      -        +        -       -       +      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170171" y="1329555"/>
              <a:ext cx="7729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0 N2A-Us</a:t>
              </a:r>
              <a:endParaRPr lang="en-US" sz="12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8166024" y="1329555"/>
              <a:ext cx="7729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1 N2A-Us</a:t>
              </a:r>
              <a:endParaRPr lang="en-US" sz="12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9109320" y="1329555"/>
              <a:ext cx="7729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2 N2A-Us</a:t>
              </a:r>
              <a:endParaRPr lang="en-US" sz="1200" dirty="0"/>
            </a:p>
          </p:txBody>
        </p:sp>
        <p:grpSp>
          <p:nvGrpSpPr>
            <p:cNvPr id="74" name="Group 73"/>
            <p:cNvGrpSpPr/>
            <p:nvPr/>
          </p:nvGrpSpPr>
          <p:grpSpPr>
            <a:xfrm>
              <a:off x="2263555" y="1878647"/>
              <a:ext cx="3523950" cy="1505265"/>
              <a:chOff x="2318736" y="4188366"/>
              <a:chExt cx="3523950" cy="1505265"/>
            </a:xfrm>
          </p:grpSpPr>
          <p:sp>
            <p:nvSpPr>
              <p:cNvPr id="22" name="object 256"/>
              <p:cNvSpPr/>
              <p:nvPr/>
            </p:nvSpPr>
            <p:spPr>
              <a:xfrm>
                <a:off x="2656490" y="4188366"/>
                <a:ext cx="3186196" cy="1505265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  <a:ln w="3175">
                <a:solidFill>
                  <a:schemeClr val="bg1">
                    <a:lumMod val="75000"/>
                  </a:schemeClr>
                </a:solidFill>
              </a:ln>
            </p:spPr>
            <p:txBody>
              <a:bodyPr wrap="square" lIns="0" tIns="0" rIns="0" bIns="0" rtlCol="0">
                <a:noAutofit/>
              </a:bodyPr>
              <a:lstStyle/>
              <a:p>
                <a:endParaRPr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2318736" y="4452874"/>
                <a:ext cx="33775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97</a:t>
                </a:r>
                <a:endParaRPr lang="en-US" sz="1100" dirty="0"/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2318736" y="4706740"/>
                <a:ext cx="33775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66</a:t>
                </a:r>
                <a:endParaRPr lang="en-US" sz="1100" dirty="0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2318736" y="5256614"/>
                <a:ext cx="33775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45</a:t>
                </a:r>
                <a:endParaRPr lang="en-US" sz="1100" dirty="0"/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1772618" y="3530430"/>
              <a:ext cx="8112360" cy="1759583"/>
              <a:chOff x="1827799" y="2466225"/>
              <a:chExt cx="8112360" cy="1759583"/>
            </a:xfrm>
          </p:grpSpPr>
          <p:sp>
            <p:nvSpPr>
              <p:cNvPr id="5" name="object 259"/>
              <p:cNvSpPr/>
              <p:nvPr/>
            </p:nvSpPr>
            <p:spPr>
              <a:xfrm>
                <a:off x="2670207" y="2468511"/>
                <a:ext cx="3186617" cy="1495682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>
                <a:noAutofit/>
              </a:bodyPr>
              <a:lstStyle/>
              <a:p>
                <a:endParaRPr/>
              </a:p>
            </p:txBody>
          </p:sp>
          <p:sp>
            <p:nvSpPr>
              <p:cNvPr id="25" name="object 186"/>
              <p:cNvSpPr/>
              <p:nvPr/>
            </p:nvSpPr>
            <p:spPr>
              <a:xfrm>
                <a:off x="6761209" y="2466225"/>
                <a:ext cx="3176036" cy="1493530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 wrap="square" lIns="0" tIns="0" rIns="0" bIns="0" rtlCol="0">
                <a:noAutofit/>
              </a:bodyPr>
              <a:lstStyle/>
              <a:p>
                <a:endParaRPr/>
              </a:p>
            </p:txBody>
          </p:sp>
          <p:sp>
            <p:nvSpPr>
              <p:cNvPr id="39" name="object 71"/>
              <p:cNvSpPr txBox="1"/>
              <p:nvPr/>
            </p:nvSpPr>
            <p:spPr>
              <a:xfrm>
                <a:off x="1827799" y="2523350"/>
                <a:ext cx="429617" cy="305104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 marL="12700">
                  <a:lnSpc>
                    <a:spcPts val="1200"/>
                  </a:lnSpc>
                  <a:spcBef>
                    <a:spcPts val="0"/>
                  </a:spcBef>
                </a:pPr>
                <a:r>
                  <a:rPr sz="1500" b="1" spc="0" baseline="2391" dirty="0" smtClean="0">
                    <a:latin typeface="Comic Sans MS"/>
                    <a:cs typeface="Comic Sans MS"/>
                  </a:rPr>
                  <a:t>Pro-Q</a:t>
                </a:r>
                <a:endParaRPr sz="1000" dirty="0">
                  <a:latin typeface="Comic Sans MS"/>
                  <a:cs typeface="Comic Sans MS"/>
                </a:endParaRPr>
              </a:p>
            </p:txBody>
          </p:sp>
          <p:sp>
            <p:nvSpPr>
              <p:cNvPr id="43" name="object 65"/>
              <p:cNvSpPr txBox="1"/>
              <p:nvPr/>
            </p:nvSpPr>
            <p:spPr>
              <a:xfrm>
                <a:off x="2269469" y="2754522"/>
                <a:ext cx="376955" cy="17780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 marL="12700">
                  <a:lnSpc>
                    <a:spcPts val="1400"/>
                  </a:lnSpc>
                  <a:spcBef>
                    <a:spcPts val="70"/>
                  </a:spcBef>
                </a:pPr>
                <a:r>
                  <a:rPr sz="1800" b="1" spc="0" baseline="1993" dirty="0" smtClean="0">
                    <a:latin typeface="Comic Sans MS"/>
                    <a:cs typeface="Comic Sans MS"/>
                  </a:rPr>
                  <a:t>N2A</a:t>
                </a:r>
                <a:endParaRPr sz="1200" dirty="0">
                  <a:latin typeface="Comic Sans MS"/>
                  <a:cs typeface="Comic Sans MS"/>
                </a:endParaRPr>
              </a:p>
            </p:txBody>
          </p:sp>
          <p:sp>
            <p:nvSpPr>
              <p:cNvPr id="44" name="object 64"/>
              <p:cNvSpPr txBox="1"/>
              <p:nvPr/>
            </p:nvSpPr>
            <p:spPr>
              <a:xfrm>
                <a:off x="1996063" y="3615973"/>
                <a:ext cx="656692" cy="152653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 marL="12700">
                  <a:lnSpc>
                    <a:spcPts val="1185"/>
                  </a:lnSpc>
                  <a:spcBef>
                    <a:spcPts val="59"/>
                  </a:spcBef>
                </a:pPr>
                <a:r>
                  <a:rPr sz="1500" b="1" spc="0" baseline="2391" dirty="0" smtClean="0">
                    <a:latin typeface="Comic Sans MS"/>
                    <a:cs typeface="Comic Sans MS"/>
                  </a:rPr>
                  <a:t>Ovalbumin</a:t>
                </a:r>
                <a:endParaRPr sz="1000" dirty="0">
                  <a:latin typeface="Comic Sans MS"/>
                  <a:cs typeface="Comic Sans MS"/>
                </a:endParaRPr>
              </a:p>
            </p:txBody>
          </p:sp>
          <p:sp>
            <p:nvSpPr>
              <p:cNvPr id="45" name="object 63"/>
              <p:cNvSpPr txBox="1"/>
              <p:nvPr/>
            </p:nvSpPr>
            <p:spPr>
              <a:xfrm>
                <a:off x="7369479" y="4019361"/>
                <a:ext cx="1296890" cy="126746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 marL="12700">
                  <a:lnSpc>
                    <a:spcPts val="965"/>
                  </a:lnSpc>
                  <a:spcBef>
                    <a:spcPts val="48"/>
                  </a:spcBef>
                </a:pPr>
                <a:r>
                  <a:rPr sz="1200" b="1" spc="0" baseline="2989" dirty="0" smtClean="0">
                    <a:latin typeface="Comic Sans MS"/>
                    <a:cs typeface="Comic Sans MS"/>
                  </a:rPr>
                  <a:t>PKG</a:t>
                </a:r>
                <a:r>
                  <a:rPr sz="1200" b="1" spc="-4" baseline="2989" dirty="0" smtClean="0">
                    <a:latin typeface="Comic Sans MS"/>
                    <a:cs typeface="Comic Sans MS"/>
                  </a:rPr>
                  <a:t> </a:t>
                </a:r>
                <a:r>
                  <a:rPr sz="1200" b="1" spc="0" baseline="2989" dirty="0" smtClean="0">
                    <a:latin typeface="Comic Sans MS"/>
                    <a:cs typeface="Comic Sans MS"/>
                  </a:rPr>
                  <a:t>Auto</a:t>
                </a:r>
                <a:r>
                  <a:rPr sz="1200" b="1" spc="-8" baseline="2989" dirty="0" smtClean="0">
                    <a:latin typeface="Comic Sans MS"/>
                    <a:cs typeface="Comic Sans MS"/>
                  </a:rPr>
                  <a:t> </a:t>
                </a:r>
                <a:r>
                  <a:rPr sz="1200" b="1" spc="0" baseline="2989" dirty="0" smtClean="0">
                    <a:latin typeface="Comic Sans MS"/>
                    <a:cs typeface="Comic Sans MS"/>
                  </a:rPr>
                  <a:t>phosphor</a:t>
                </a:r>
                <a:r>
                  <a:rPr sz="1200" b="1" spc="4" baseline="2989" dirty="0" smtClean="0">
                    <a:latin typeface="Comic Sans MS"/>
                    <a:cs typeface="Comic Sans MS"/>
                  </a:rPr>
                  <a:t>y</a:t>
                </a:r>
                <a:r>
                  <a:rPr sz="1200" b="1" spc="-4" baseline="2989" dirty="0" smtClean="0">
                    <a:latin typeface="Comic Sans MS"/>
                    <a:cs typeface="Comic Sans MS"/>
                  </a:rPr>
                  <a:t>l</a:t>
                </a:r>
                <a:r>
                  <a:rPr sz="1200" b="1" spc="0" baseline="2989" dirty="0" smtClean="0">
                    <a:latin typeface="Comic Sans MS"/>
                    <a:cs typeface="Comic Sans MS"/>
                  </a:rPr>
                  <a:t>ation</a:t>
                </a:r>
                <a:endParaRPr sz="800" dirty="0">
                  <a:latin typeface="Comic Sans MS"/>
                  <a:cs typeface="Comic Sans MS"/>
                </a:endParaRPr>
              </a:p>
            </p:txBody>
          </p:sp>
          <p:sp>
            <p:nvSpPr>
              <p:cNvPr id="46" name="object 62"/>
              <p:cNvSpPr txBox="1"/>
              <p:nvPr/>
            </p:nvSpPr>
            <p:spPr>
              <a:xfrm>
                <a:off x="3147617" y="4099062"/>
                <a:ext cx="1341726" cy="126746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 marL="12700">
                  <a:lnSpc>
                    <a:spcPts val="965"/>
                  </a:lnSpc>
                  <a:spcBef>
                    <a:spcPts val="48"/>
                  </a:spcBef>
                </a:pPr>
                <a:r>
                  <a:rPr sz="1200" b="1" spc="0" baseline="2989" dirty="0" smtClean="0">
                    <a:latin typeface="Comic Sans MS"/>
                    <a:cs typeface="Comic Sans MS"/>
                  </a:rPr>
                  <a:t>Erk2</a:t>
                </a:r>
                <a:r>
                  <a:rPr sz="1200" b="1" spc="-8" baseline="2989" dirty="0" smtClean="0">
                    <a:latin typeface="Comic Sans MS"/>
                    <a:cs typeface="Comic Sans MS"/>
                  </a:rPr>
                  <a:t> </a:t>
                </a:r>
                <a:r>
                  <a:rPr sz="1200" b="1" spc="0" baseline="2989" dirty="0" smtClean="0">
                    <a:latin typeface="Comic Sans MS"/>
                    <a:cs typeface="Comic Sans MS"/>
                  </a:rPr>
                  <a:t>Auto</a:t>
                </a:r>
                <a:r>
                  <a:rPr sz="1200" b="1" spc="-3" baseline="2989" dirty="0" smtClean="0">
                    <a:latin typeface="Comic Sans MS"/>
                    <a:cs typeface="Comic Sans MS"/>
                  </a:rPr>
                  <a:t> </a:t>
                </a:r>
                <a:r>
                  <a:rPr sz="1200" b="1" spc="0" baseline="2989" dirty="0" smtClean="0">
                    <a:latin typeface="Comic Sans MS"/>
                    <a:cs typeface="Comic Sans MS"/>
                  </a:rPr>
                  <a:t>phosphor</a:t>
                </a:r>
                <a:r>
                  <a:rPr sz="1200" b="1" spc="4" baseline="2989" dirty="0" smtClean="0">
                    <a:latin typeface="Comic Sans MS"/>
                    <a:cs typeface="Comic Sans MS"/>
                  </a:rPr>
                  <a:t>y</a:t>
                </a:r>
                <a:r>
                  <a:rPr sz="1200" b="1" spc="-4" baseline="2989" dirty="0" smtClean="0">
                    <a:latin typeface="Comic Sans MS"/>
                    <a:cs typeface="Comic Sans MS"/>
                  </a:rPr>
                  <a:t>l</a:t>
                </a:r>
                <a:r>
                  <a:rPr sz="1200" b="1" spc="0" baseline="2989" dirty="0" smtClean="0">
                    <a:latin typeface="Comic Sans MS"/>
                    <a:cs typeface="Comic Sans MS"/>
                  </a:rPr>
                  <a:t>ation</a:t>
                </a:r>
                <a:endParaRPr sz="800" dirty="0">
                  <a:latin typeface="Comic Sans MS"/>
                  <a:cs typeface="Comic Sans MS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3271345" y="3499945"/>
                <a:ext cx="2577662" cy="291662"/>
              </a:xfrm>
              <a:prstGeom prst="rect">
                <a:avLst/>
              </a:prstGeom>
              <a:noFill/>
              <a:ln w="3810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6" name="Straight Arrow Connector 55"/>
              <p:cNvCxnSpPr/>
              <p:nvPr/>
            </p:nvCxnSpPr>
            <p:spPr>
              <a:xfrm flipV="1">
                <a:off x="3294993" y="3854669"/>
                <a:ext cx="173421" cy="197069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object 71"/>
              <p:cNvSpPr txBox="1"/>
              <p:nvPr/>
            </p:nvSpPr>
            <p:spPr>
              <a:xfrm>
                <a:off x="6150306" y="2525973"/>
                <a:ext cx="429617" cy="305104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 marL="12700">
                  <a:lnSpc>
                    <a:spcPts val="1200"/>
                  </a:lnSpc>
                  <a:spcBef>
                    <a:spcPts val="0"/>
                  </a:spcBef>
                </a:pPr>
                <a:r>
                  <a:rPr sz="1500" b="1" spc="0" baseline="2391" dirty="0" smtClean="0">
                    <a:latin typeface="Comic Sans MS"/>
                    <a:cs typeface="Comic Sans MS"/>
                  </a:rPr>
                  <a:t>Pro-Q</a:t>
                </a:r>
                <a:endParaRPr sz="1000" dirty="0">
                  <a:latin typeface="Comic Sans MS"/>
                  <a:cs typeface="Comic Sans MS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7491248" y="2903482"/>
                <a:ext cx="2448911" cy="115615"/>
              </a:xfrm>
              <a:prstGeom prst="rect">
                <a:avLst/>
              </a:prstGeom>
              <a:noFill/>
              <a:ln w="1905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3" name="Straight Arrow Connector 62"/>
              <p:cNvCxnSpPr/>
              <p:nvPr/>
            </p:nvCxnSpPr>
            <p:spPr>
              <a:xfrm flipV="1">
                <a:off x="7535917" y="3058510"/>
                <a:ext cx="299545" cy="922283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9" name="object 65"/>
              <p:cNvSpPr txBox="1"/>
              <p:nvPr/>
            </p:nvSpPr>
            <p:spPr>
              <a:xfrm>
                <a:off x="6355486" y="2749262"/>
                <a:ext cx="376955" cy="177800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 marL="12700">
                  <a:lnSpc>
                    <a:spcPts val="1400"/>
                  </a:lnSpc>
                  <a:spcBef>
                    <a:spcPts val="70"/>
                  </a:spcBef>
                </a:pPr>
                <a:r>
                  <a:rPr sz="1800" b="1" spc="0" baseline="1993" dirty="0" smtClean="0">
                    <a:latin typeface="Comic Sans MS"/>
                    <a:cs typeface="Comic Sans MS"/>
                  </a:rPr>
                  <a:t>N2A</a:t>
                </a:r>
                <a:endParaRPr sz="1200" dirty="0">
                  <a:latin typeface="Comic Sans MS"/>
                  <a:cs typeface="Comic Sans MS"/>
                </a:endParaRPr>
              </a:p>
            </p:txBody>
          </p:sp>
          <p:sp>
            <p:nvSpPr>
              <p:cNvPr id="70" name="object 64"/>
              <p:cNvSpPr txBox="1"/>
              <p:nvPr/>
            </p:nvSpPr>
            <p:spPr>
              <a:xfrm>
                <a:off x="6082080" y="3705309"/>
                <a:ext cx="656692" cy="152653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 marL="12700">
                  <a:lnSpc>
                    <a:spcPts val="1185"/>
                  </a:lnSpc>
                  <a:spcBef>
                    <a:spcPts val="59"/>
                  </a:spcBef>
                </a:pPr>
                <a:r>
                  <a:rPr sz="1500" b="1" spc="0" baseline="2391" dirty="0" smtClean="0">
                    <a:latin typeface="Comic Sans MS"/>
                    <a:cs typeface="Comic Sans MS"/>
                  </a:rPr>
                  <a:t>Ovalbumin</a:t>
                </a:r>
                <a:endParaRPr sz="1000" dirty="0">
                  <a:latin typeface="Comic Sans MS"/>
                  <a:cs typeface="Comic Sans MS"/>
                </a:endParaRPr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6246899" y="1699613"/>
              <a:ext cx="3664328" cy="1683633"/>
              <a:chOff x="6302080" y="4009332"/>
              <a:chExt cx="3664328" cy="1683633"/>
            </a:xfrm>
          </p:grpSpPr>
          <p:sp>
            <p:nvSpPr>
              <p:cNvPr id="38" name="object 185"/>
              <p:cNvSpPr/>
              <p:nvPr/>
            </p:nvSpPr>
            <p:spPr>
              <a:xfrm>
                <a:off x="6733777" y="4177697"/>
                <a:ext cx="3232631" cy="1515268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 wrap="square" lIns="0" tIns="0" rIns="0" bIns="0" rtlCol="0">
                <a:noAutofit/>
              </a:bodyPr>
              <a:lstStyle/>
              <a:p>
                <a:endParaRPr/>
              </a:p>
            </p:txBody>
          </p:sp>
          <p:sp>
            <p:nvSpPr>
              <p:cNvPr id="48" name="object 59"/>
              <p:cNvSpPr txBox="1"/>
              <p:nvPr/>
            </p:nvSpPr>
            <p:spPr>
              <a:xfrm>
                <a:off x="6302080" y="4009332"/>
                <a:ext cx="276502" cy="305104"/>
              </a:xfrm>
              <a:prstGeom prst="rect">
                <a:avLst/>
              </a:prstGeom>
            </p:spPr>
            <p:txBody>
              <a:bodyPr wrap="square" lIns="0" tIns="0" rIns="0" bIns="0" rtlCol="0">
                <a:noAutofit/>
              </a:bodyPr>
              <a:lstStyle/>
              <a:p>
                <a:pPr marL="12700" marR="19088">
                  <a:lnSpc>
                    <a:spcPts val="1200"/>
                  </a:lnSpc>
                  <a:spcBef>
                    <a:spcPts val="0"/>
                  </a:spcBef>
                </a:pPr>
                <a:endParaRPr lang="en-US" sz="1500" b="1" spc="0" baseline="2391" dirty="0" smtClean="0">
                  <a:latin typeface="Comic Sans MS"/>
                  <a:cs typeface="Comic Sans MS"/>
                </a:endParaRPr>
              </a:p>
              <a:p>
                <a:pPr marL="12700" marR="19088">
                  <a:lnSpc>
                    <a:spcPts val="1200"/>
                  </a:lnSpc>
                  <a:spcBef>
                    <a:spcPts val="0"/>
                  </a:spcBef>
                </a:pPr>
                <a:r>
                  <a:rPr sz="1500" b="1" spc="0" baseline="2391" dirty="0" smtClean="0">
                    <a:latin typeface="Comic Sans MS"/>
                    <a:cs typeface="Comic Sans MS"/>
                  </a:rPr>
                  <a:t>CB</a:t>
                </a:r>
                <a:endParaRPr sz="1000" dirty="0">
                  <a:latin typeface="Comic Sans MS"/>
                  <a:cs typeface="Comic Sans MS"/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6404753" y="4274188"/>
                <a:ext cx="33775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97</a:t>
                </a:r>
                <a:endParaRPr lang="en-US" sz="1100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404753" y="4638416"/>
                <a:ext cx="33775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66</a:t>
                </a:r>
                <a:endParaRPr lang="en-US" sz="1100" dirty="0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6404753" y="5369599"/>
                <a:ext cx="337754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45</a:t>
                </a:r>
                <a:endParaRPr lang="en-US" sz="1100" dirty="0"/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1793027" y="580902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A)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5994537" y="580902"/>
            <a:ext cx="38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B)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67559" y="4834558"/>
            <a:ext cx="1067325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Supplemental Figure 2.  ERK2 and PKG do not phosphorylate the N2A construct. </a:t>
            </a:r>
            <a:r>
              <a:rPr lang="en-US" sz="1400" dirty="0" smtClean="0"/>
              <a:t>The top shows the </a:t>
            </a:r>
            <a:r>
              <a:rPr lang="en-US" sz="1400" dirty="0" err="1" smtClean="0"/>
              <a:t>coomassie</a:t>
            </a:r>
            <a:r>
              <a:rPr lang="en-US" sz="1400" dirty="0" smtClean="0"/>
              <a:t> blue (CB) stained gels and the bottom, Pro-Q </a:t>
            </a:r>
            <a:r>
              <a:rPr lang="en-US" sz="1400" dirty="0"/>
              <a:t>Diamond phosphoprotein stained </a:t>
            </a:r>
            <a:r>
              <a:rPr lang="en-US" sz="1400" dirty="0" smtClean="0"/>
              <a:t>gel. The left lane was loaded with molecular weight standards, the bottom one of which is ovalbumin, which is a phosphoprotein (as obtained from the supplier), showing that the </a:t>
            </a:r>
            <a:r>
              <a:rPr lang="en-US" sz="1400" dirty="0"/>
              <a:t>Pro-Q Diamond </a:t>
            </a:r>
            <a:r>
              <a:rPr lang="en-US" sz="1400" dirty="0" smtClean="0"/>
              <a:t> stain works well. Additionally, Pro-Q Diamond staining reveals that ERK2 and PKG are phosphorylated.  The N2A constructs have a weak background </a:t>
            </a:r>
            <a:r>
              <a:rPr lang="en-US" sz="1400" dirty="0"/>
              <a:t>Pro-Q Diamond </a:t>
            </a:r>
            <a:r>
              <a:rPr lang="en-US" sz="1400" dirty="0" smtClean="0"/>
              <a:t>stain that does not increase and scale with the number of N2A-Us elements.</a:t>
            </a:r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endParaRPr lang="en-US" sz="1400" dirty="0" smtClean="0"/>
          </a:p>
          <a:p>
            <a:endParaRPr lang="en-US" sz="1400" dirty="0"/>
          </a:p>
          <a:p>
            <a:r>
              <a:rPr lang="en-US" sz="1400" b="1" i="1" dirty="0"/>
              <a:t>Figure 6.</a:t>
            </a:r>
            <a:r>
              <a:rPr lang="en-US" sz="1400" i="1" dirty="0"/>
              <a:t>  PKA phosphorylation assay on 0, 1, and 2 N2A-Uc N2A elements.  A) Top: </a:t>
            </a:r>
            <a:r>
              <a:rPr lang="en-US" sz="1400" i="1" dirty="0" err="1"/>
              <a:t>Sypro</a:t>
            </a:r>
            <a:r>
              <a:rPr lang="en-US" sz="1400" i="1" dirty="0"/>
              <a:t> Ruby stained gel samples derived from proteins that had been either not PKA treated, PKA treated, or PKA treated in the presence of a PKA inhibitor.  Lane 1 is a molecular mass ladder (the 45 </a:t>
            </a:r>
            <a:r>
              <a:rPr lang="en-US" sz="1400" i="1" dirty="0" err="1"/>
              <a:t>kDa</a:t>
            </a:r>
            <a:r>
              <a:rPr lang="en-US" sz="1400" i="1" dirty="0"/>
              <a:t> protein is ovalbumin, which is phosphorylated) The samples revealed bands near ~97 </a:t>
            </a:r>
            <a:r>
              <a:rPr lang="en-US" sz="1400" i="1" dirty="0" err="1"/>
              <a:t>kDa</a:t>
            </a:r>
            <a:r>
              <a:rPr lang="en-US" sz="1400" i="1" dirty="0"/>
              <a:t> representing the N2A-Uc proteins.  The band at 45 </a:t>
            </a:r>
            <a:r>
              <a:rPr lang="en-US" sz="1400" i="1" dirty="0" err="1"/>
              <a:t>kDa</a:t>
            </a:r>
            <a:r>
              <a:rPr lang="en-US" sz="1400" i="1" dirty="0"/>
              <a:t> is derived from PKA.  Bottom: Pro-Q diamond stained gel shows no phosphorylation in the PKA-treated 0 N2A-Uc protein, a clear phosphorylation signal in 1 N2A-Uc protein and an even stronger signal in the 2 N2A-Uc protein.  Phosphorylation is abolished by the PKA inhibitor. B) Quantitative analysis shows that PKA phosphorylation requires the presence of the N2A-Uc. C) Primary sequence of Ig80(red)/N2A-Uc(green)/Ig81(red) fragment with indicated in bold the serine residue at the end of the N2A-Uc and threonine (T) and at the start of the Ig81 that were identified by Mass Spec as PKA substrates. </a:t>
            </a:r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9749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743C7-1079-4A9F-968C-D4C05654E570}" type="slidenum">
              <a:rPr lang="en-US" smtClean="0"/>
              <a:t>4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20"/>
          <a:stretch/>
        </p:blipFill>
        <p:spPr bwMode="auto">
          <a:xfrm>
            <a:off x="517522" y="628650"/>
            <a:ext cx="11049181" cy="3962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19124" y="4829175"/>
            <a:ext cx="107156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 smtClean="0"/>
              <a:t>Supplemental Figure S3. Sequence alignment of N2A-Us in a range of mammalian species.  </a:t>
            </a:r>
            <a:r>
              <a:rPr lang="en-US" sz="1400" dirty="0" smtClean="0"/>
              <a:t>The identified PKA </a:t>
            </a:r>
            <a:r>
              <a:rPr lang="en-US" sz="1400" dirty="0" err="1" smtClean="0"/>
              <a:t>phosphosite</a:t>
            </a:r>
            <a:r>
              <a:rPr lang="en-US" sz="1400" dirty="0"/>
              <a:t> Ser-9895 (NP_001254479.2)  </a:t>
            </a:r>
            <a:r>
              <a:rPr lang="en-US" sz="1400" dirty="0" smtClean="0"/>
              <a:t>is shown in red.  This serine is a threonine in mouse, rat and rabbit but is conserved in the other species.  (*) </a:t>
            </a:r>
            <a:r>
              <a:rPr lang="en-US" sz="1400" dirty="0"/>
              <a:t>fully conserved residue.  </a:t>
            </a:r>
            <a:r>
              <a:rPr lang="en-US" sz="1400" dirty="0" smtClean="0"/>
              <a:t>(: ) conservation </a:t>
            </a:r>
            <a:r>
              <a:rPr lang="en-US" sz="1400" dirty="0"/>
              <a:t>between groups of strongly similar properties.  </a:t>
            </a:r>
            <a:r>
              <a:rPr lang="en-US" sz="1400" dirty="0" smtClean="0"/>
              <a:t>(.) </a:t>
            </a:r>
            <a:r>
              <a:rPr lang="en-US" sz="1400" dirty="0"/>
              <a:t>conservation between groups of weakly similar properties.  Identity</a:t>
            </a:r>
            <a:r>
              <a:rPr lang="en-US" sz="1400" dirty="0" smtClean="0"/>
              <a:t>: of full shown sequence is  </a:t>
            </a:r>
            <a:r>
              <a:rPr lang="en-US" sz="1400" dirty="0"/>
              <a:t>90%; Conserved: 95</a:t>
            </a:r>
            <a:r>
              <a:rPr lang="en-US" sz="1400" dirty="0" smtClean="0"/>
              <a:t>%.  Source of sequences: Human</a:t>
            </a:r>
            <a:r>
              <a:rPr lang="en-US" sz="1400" dirty="0"/>
              <a:t>: </a:t>
            </a:r>
            <a:r>
              <a:rPr lang="en-US" sz="1400" dirty="0" smtClean="0"/>
              <a:t> </a:t>
            </a:r>
            <a:r>
              <a:rPr lang="en-US" sz="1400" dirty="0"/>
              <a:t>Q8WZ42.4; </a:t>
            </a:r>
            <a:r>
              <a:rPr lang="en-US" sz="1400" dirty="0" err="1"/>
              <a:t>Macaca</a:t>
            </a:r>
            <a:r>
              <a:rPr lang="en-US" sz="1400" dirty="0"/>
              <a:t>:  XP_028686722.1; Chimp: NP_001316540.2; Mouse:    A2ASS6.1; Rat:  XP_017456475.1; Rabbit: XP_017198704.1; Cow:  XP_024835650.1; Cat: XP_023115277.1; Bat: XP_023599196.1; Shrew: XP_027628916.1; Elephant: XP_023398816.1; Horse:; XP_023477870.1; Pig: XP_020931560.1; Dog: XP_022270508.1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130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4554</TotalTime>
  <Words>668</Words>
  <Application>Microsoft Office PowerPoint</Application>
  <PresentationFormat>Custom</PresentationFormat>
  <Paragraphs>56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Granzier, Hendrikus L - (granzier)</dc:creator>
  <cp:lastModifiedBy>Henk</cp:lastModifiedBy>
  <cp:revision>142</cp:revision>
  <dcterms:created xsi:type="dcterms:W3CDTF">2017-04-28T17:21:46Z</dcterms:created>
  <dcterms:modified xsi:type="dcterms:W3CDTF">2020-03-09T14:02:18Z</dcterms:modified>
</cp:coreProperties>
</file>