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62" r:id="rId3"/>
    <p:sldId id="259"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4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C766B-7310-4847-850E-78BF2B5549DE}" type="datetimeFigureOut">
              <a:rPr lang="ko-KR" altLang="en-US" smtClean="0"/>
              <a:t>2019-12-05</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0B65A-ABFE-40DD-ADA8-D1D6B8E9A0CF}" type="slidenum">
              <a:rPr lang="ko-KR" altLang="en-US" smtClean="0"/>
              <a:t>‹#›</a:t>
            </a:fld>
            <a:endParaRPr lang="ko-KR" altLang="en-US"/>
          </a:p>
        </p:txBody>
      </p:sp>
    </p:spTree>
    <p:extLst>
      <p:ext uri="{BB962C8B-B14F-4D97-AF65-F5344CB8AC3E}">
        <p14:creationId xmlns:p14="http://schemas.microsoft.com/office/powerpoint/2010/main" val="18871925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en-US" dirty="0"/>
          </a:p>
        </p:txBody>
      </p:sp>
      <p:sp>
        <p:nvSpPr>
          <p:cNvPr id="4" name="Date Placeholder 3"/>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60984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128741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320470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56562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Date Placeholder 3"/>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18300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378757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79034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339152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279574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290650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139F8BEF-87BB-4D5D-A6F7-718B87F11731}" type="datetimeFigureOut">
              <a:rPr lang="ko-KR" altLang="en-US" smtClean="0"/>
              <a:t>2019-12-05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94834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F8BEF-87BB-4D5D-A6F7-718B87F11731}" type="datetimeFigureOut">
              <a:rPr lang="ko-KR" altLang="en-US" smtClean="0"/>
              <a:t>2019-12-05</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4DBF8-29C1-47B9-8032-A1C45BE21BBE}" type="slidenum">
              <a:rPr lang="ko-KR" altLang="en-US" smtClean="0"/>
              <a:t>‹#›</a:t>
            </a:fld>
            <a:endParaRPr lang="ko-KR" altLang="en-US"/>
          </a:p>
        </p:txBody>
      </p:sp>
    </p:spTree>
    <p:extLst>
      <p:ext uri="{BB962C8B-B14F-4D97-AF65-F5344CB8AC3E}">
        <p14:creationId xmlns:p14="http://schemas.microsoft.com/office/powerpoint/2010/main" val="23513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그룹 131"/>
          <p:cNvGrpSpPr/>
          <p:nvPr/>
        </p:nvGrpSpPr>
        <p:grpSpPr>
          <a:xfrm>
            <a:off x="1982063" y="836380"/>
            <a:ext cx="4981614" cy="3452435"/>
            <a:chOff x="1816963" y="1508556"/>
            <a:chExt cx="4981614" cy="3452435"/>
          </a:xfrm>
        </p:grpSpPr>
        <p:grpSp>
          <p:nvGrpSpPr>
            <p:cNvPr id="130" name="그룹 129"/>
            <p:cNvGrpSpPr/>
            <p:nvPr/>
          </p:nvGrpSpPr>
          <p:grpSpPr>
            <a:xfrm>
              <a:off x="2071922" y="1508556"/>
              <a:ext cx="4726655" cy="3452435"/>
              <a:chOff x="2071922" y="1508556"/>
              <a:chExt cx="4726655" cy="3452435"/>
            </a:xfrm>
          </p:grpSpPr>
          <p:sp>
            <p:nvSpPr>
              <p:cNvPr id="21" name="Rectangle 6"/>
              <p:cNvSpPr>
                <a:spLocks noChangeArrowheads="1"/>
              </p:cNvSpPr>
              <p:nvPr/>
            </p:nvSpPr>
            <p:spPr bwMode="auto">
              <a:xfrm>
                <a:off x="2453375" y="1595504"/>
                <a:ext cx="4345202" cy="3082238"/>
              </a:xfrm>
              <a:prstGeom prst="rect">
                <a:avLst/>
              </a:prstGeom>
              <a:solidFill>
                <a:srgbClr val="FFFFFF"/>
              </a:solidFill>
              <a:ln w="158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24" name="Line 9"/>
              <p:cNvSpPr>
                <a:spLocks noChangeShapeType="1"/>
              </p:cNvSpPr>
              <p:nvPr/>
            </p:nvSpPr>
            <p:spPr bwMode="auto">
              <a:xfrm>
                <a:off x="2453375" y="4677740"/>
                <a:ext cx="434520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25" name="Line 10"/>
              <p:cNvSpPr>
                <a:spLocks noChangeShapeType="1"/>
              </p:cNvSpPr>
              <p:nvPr/>
            </p:nvSpPr>
            <p:spPr bwMode="auto">
              <a:xfrm flipV="1">
                <a:off x="3142103" y="4677740"/>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26" name="Line 11"/>
              <p:cNvSpPr>
                <a:spLocks noChangeShapeType="1"/>
              </p:cNvSpPr>
              <p:nvPr/>
            </p:nvSpPr>
            <p:spPr bwMode="auto">
              <a:xfrm flipV="1">
                <a:off x="4132148" y="4677740"/>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27" name="Line 12"/>
              <p:cNvSpPr>
                <a:spLocks noChangeShapeType="1"/>
              </p:cNvSpPr>
              <p:nvPr/>
            </p:nvSpPr>
            <p:spPr bwMode="auto">
              <a:xfrm flipV="1">
                <a:off x="5119802" y="4677740"/>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28" name="Line 13"/>
              <p:cNvSpPr>
                <a:spLocks noChangeShapeType="1"/>
              </p:cNvSpPr>
              <p:nvPr/>
            </p:nvSpPr>
            <p:spPr bwMode="auto">
              <a:xfrm flipV="1">
                <a:off x="6107457" y="4677740"/>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33" name="Line 18"/>
              <p:cNvSpPr>
                <a:spLocks noChangeShapeType="1"/>
              </p:cNvSpPr>
              <p:nvPr/>
            </p:nvSpPr>
            <p:spPr bwMode="auto">
              <a:xfrm>
                <a:off x="2453375" y="1595504"/>
                <a:ext cx="434520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35" name="Line 20"/>
              <p:cNvSpPr>
                <a:spLocks noChangeShapeType="1"/>
              </p:cNvSpPr>
              <p:nvPr/>
            </p:nvSpPr>
            <p:spPr bwMode="auto">
              <a:xfrm flipV="1">
                <a:off x="2453375" y="1595504"/>
                <a:ext cx="0" cy="30822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36" name="Line 21"/>
              <p:cNvSpPr>
                <a:spLocks noChangeShapeType="1"/>
              </p:cNvSpPr>
              <p:nvPr/>
            </p:nvSpPr>
            <p:spPr bwMode="auto">
              <a:xfrm>
                <a:off x="2453375" y="4060821"/>
                <a:ext cx="4304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37" name="Line 22"/>
              <p:cNvSpPr>
                <a:spLocks noChangeShapeType="1"/>
              </p:cNvSpPr>
              <p:nvPr/>
            </p:nvSpPr>
            <p:spPr bwMode="auto">
              <a:xfrm>
                <a:off x="2453375" y="3443903"/>
                <a:ext cx="4304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38" name="Line 23"/>
              <p:cNvSpPr>
                <a:spLocks noChangeShapeType="1"/>
              </p:cNvSpPr>
              <p:nvPr/>
            </p:nvSpPr>
            <p:spPr bwMode="auto">
              <a:xfrm>
                <a:off x="2453375" y="2826985"/>
                <a:ext cx="4304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39" name="Line 24"/>
              <p:cNvSpPr>
                <a:spLocks noChangeShapeType="1"/>
              </p:cNvSpPr>
              <p:nvPr/>
            </p:nvSpPr>
            <p:spPr bwMode="auto">
              <a:xfrm>
                <a:off x="2453375" y="2212422"/>
                <a:ext cx="4304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40" name="Rectangle 25"/>
              <p:cNvSpPr>
                <a:spLocks noChangeArrowheads="1"/>
              </p:cNvSpPr>
              <p:nvPr/>
            </p:nvSpPr>
            <p:spPr bwMode="auto">
              <a:xfrm>
                <a:off x="2326799" y="459079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smtClean="0">
                    <a:ln>
                      <a:noFill/>
                    </a:ln>
                    <a:solidFill>
                      <a:srgbClr val="000000"/>
                    </a:solidFill>
                    <a:effectLst/>
                    <a:cs typeface="Arial" panose="020B0604020202020204" pitchFamily="34" charset="0"/>
                  </a:rPr>
                  <a:t>0</a:t>
                </a:r>
                <a:endParaRPr kumimoji="0" lang="ko-KR" altLang="ko-KR" sz="1200" b="0" i="0" u="none" strike="noStrike" cap="none" normalizeH="0" baseline="0" smtClean="0">
                  <a:ln>
                    <a:noFill/>
                  </a:ln>
                  <a:solidFill>
                    <a:schemeClr val="tx1"/>
                  </a:solidFill>
                  <a:effectLst/>
                  <a:cs typeface="Arial" panose="020B0604020202020204" pitchFamily="34" charset="0"/>
                </a:endParaRPr>
              </a:p>
            </p:txBody>
          </p:sp>
          <p:sp>
            <p:nvSpPr>
              <p:cNvPr id="41" name="Rectangle 26"/>
              <p:cNvSpPr>
                <a:spLocks noChangeArrowheads="1"/>
              </p:cNvSpPr>
              <p:nvPr/>
            </p:nvSpPr>
            <p:spPr bwMode="auto">
              <a:xfrm>
                <a:off x="2156881" y="397387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dirty="0" smtClean="0">
                    <a:ln>
                      <a:noFill/>
                    </a:ln>
                    <a:solidFill>
                      <a:srgbClr val="000000"/>
                    </a:solidFill>
                    <a:effectLst/>
                    <a:cs typeface="Arial" panose="020B0604020202020204" pitchFamily="34" charset="0"/>
                  </a:rPr>
                  <a:t>200</a:t>
                </a:r>
                <a:endParaRPr kumimoji="0" lang="ko-KR" altLang="ko-KR" sz="1200" b="0" i="0" u="none" strike="noStrike" cap="none" normalizeH="0" baseline="0" dirty="0" smtClean="0">
                  <a:ln>
                    <a:noFill/>
                  </a:ln>
                  <a:solidFill>
                    <a:schemeClr val="tx1"/>
                  </a:solidFill>
                  <a:effectLst/>
                  <a:cs typeface="Arial" panose="020B0604020202020204" pitchFamily="34" charset="0"/>
                </a:endParaRPr>
              </a:p>
            </p:txBody>
          </p:sp>
          <p:sp>
            <p:nvSpPr>
              <p:cNvPr id="42" name="Rectangle 27"/>
              <p:cNvSpPr>
                <a:spLocks noChangeArrowheads="1"/>
              </p:cNvSpPr>
              <p:nvPr/>
            </p:nvSpPr>
            <p:spPr bwMode="auto">
              <a:xfrm>
                <a:off x="2156881" y="335695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smtClean="0">
                    <a:ln>
                      <a:noFill/>
                    </a:ln>
                    <a:solidFill>
                      <a:srgbClr val="000000"/>
                    </a:solidFill>
                    <a:effectLst/>
                    <a:cs typeface="Arial" panose="020B0604020202020204" pitchFamily="34" charset="0"/>
                  </a:rPr>
                  <a:t>400</a:t>
                </a:r>
                <a:endParaRPr kumimoji="0" lang="ko-KR" altLang="ko-KR" sz="1200" b="0" i="0" u="none" strike="noStrike" cap="none" normalizeH="0" baseline="0" smtClean="0">
                  <a:ln>
                    <a:noFill/>
                  </a:ln>
                  <a:solidFill>
                    <a:schemeClr val="tx1"/>
                  </a:solidFill>
                  <a:effectLst/>
                  <a:cs typeface="Arial" panose="020B0604020202020204" pitchFamily="34" charset="0"/>
                </a:endParaRPr>
              </a:p>
            </p:txBody>
          </p:sp>
          <p:sp>
            <p:nvSpPr>
              <p:cNvPr id="43" name="Rectangle 28"/>
              <p:cNvSpPr>
                <a:spLocks noChangeArrowheads="1"/>
              </p:cNvSpPr>
              <p:nvPr/>
            </p:nvSpPr>
            <p:spPr bwMode="auto">
              <a:xfrm>
                <a:off x="2156881" y="27400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smtClean="0">
                    <a:ln>
                      <a:noFill/>
                    </a:ln>
                    <a:solidFill>
                      <a:srgbClr val="000000"/>
                    </a:solidFill>
                    <a:effectLst/>
                    <a:cs typeface="Arial" panose="020B0604020202020204" pitchFamily="34" charset="0"/>
                  </a:rPr>
                  <a:t>600</a:t>
                </a:r>
                <a:endParaRPr kumimoji="0" lang="ko-KR" altLang="ko-KR" sz="1200" b="0" i="0" u="none" strike="noStrike" cap="none" normalizeH="0" baseline="0" smtClean="0">
                  <a:ln>
                    <a:noFill/>
                  </a:ln>
                  <a:solidFill>
                    <a:schemeClr val="tx1"/>
                  </a:solidFill>
                  <a:effectLst/>
                  <a:cs typeface="Arial" panose="020B0604020202020204" pitchFamily="34" charset="0"/>
                </a:endParaRPr>
              </a:p>
            </p:txBody>
          </p:sp>
          <p:sp>
            <p:nvSpPr>
              <p:cNvPr id="44" name="Rectangle 29"/>
              <p:cNvSpPr>
                <a:spLocks noChangeArrowheads="1"/>
              </p:cNvSpPr>
              <p:nvPr/>
            </p:nvSpPr>
            <p:spPr bwMode="auto">
              <a:xfrm>
                <a:off x="2156881" y="212547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smtClean="0">
                    <a:ln>
                      <a:noFill/>
                    </a:ln>
                    <a:solidFill>
                      <a:srgbClr val="000000"/>
                    </a:solidFill>
                    <a:effectLst/>
                    <a:cs typeface="Arial" panose="020B0604020202020204" pitchFamily="34" charset="0"/>
                  </a:rPr>
                  <a:t>800</a:t>
                </a:r>
                <a:endParaRPr kumimoji="0" lang="ko-KR" altLang="ko-KR" sz="1200" b="0" i="0" u="none" strike="noStrike" cap="none" normalizeH="0" baseline="0" smtClean="0">
                  <a:ln>
                    <a:noFill/>
                  </a:ln>
                  <a:solidFill>
                    <a:schemeClr val="tx1"/>
                  </a:solidFill>
                  <a:effectLst/>
                  <a:cs typeface="Arial" panose="020B0604020202020204" pitchFamily="34" charset="0"/>
                </a:endParaRPr>
              </a:p>
            </p:txBody>
          </p:sp>
          <p:sp>
            <p:nvSpPr>
              <p:cNvPr id="45" name="Rectangle 30"/>
              <p:cNvSpPr>
                <a:spLocks noChangeArrowheads="1"/>
              </p:cNvSpPr>
              <p:nvPr/>
            </p:nvSpPr>
            <p:spPr bwMode="auto">
              <a:xfrm>
                <a:off x="2071922" y="1508556"/>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smtClean="0">
                    <a:ln>
                      <a:noFill/>
                    </a:ln>
                    <a:solidFill>
                      <a:srgbClr val="000000"/>
                    </a:solidFill>
                    <a:effectLst/>
                    <a:cs typeface="Arial" panose="020B0604020202020204" pitchFamily="34" charset="0"/>
                  </a:rPr>
                  <a:t>1000</a:t>
                </a:r>
                <a:endParaRPr kumimoji="0" lang="ko-KR" altLang="ko-KR" sz="1200" b="0" i="0" u="none" strike="noStrike" cap="none" normalizeH="0" baseline="0" smtClean="0">
                  <a:ln>
                    <a:noFill/>
                  </a:ln>
                  <a:solidFill>
                    <a:schemeClr val="tx1"/>
                  </a:solidFill>
                  <a:effectLst/>
                  <a:cs typeface="Arial" panose="020B0604020202020204" pitchFamily="34" charset="0"/>
                </a:endParaRPr>
              </a:p>
            </p:txBody>
          </p:sp>
          <p:sp>
            <p:nvSpPr>
              <p:cNvPr id="46" name="Line 31"/>
              <p:cNvSpPr>
                <a:spLocks noChangeShapeType="1"/>
              </p:cNvSpPr>
              <p:nvPr/>
            </p:nvSpPr>
            <p:spPr bwMode="auto">
              <a:xfrm flipV="1">
                <a:off x="6798575" y="1595504"/>
                <a:ext cx="0" cy="30822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47" name="Rectangle 32"/>
              <p:cNvSpPr>
                <a:spLocks noChangeArrowheads="1"/>
              </p:cNvSpPr>
              <p:nvPr/>
            </p:nvSpPr>
            <p:spPr bwMode="auto">
              <a:xfrm>
                <a:off x="2862306" y="3488642"/>
                <a:ext cx="117180" cy="1179680"/>
              </a:xfrm>
              <a:prstGeom prst="rect">
                <a:avLst/>
              </a:prstGeom>
              <a:solidFill>
                <a:srgbClr val="00000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48" name="Freeform 33"/>
              <p:cNvSpPr>
                <a:spLocks/>
              </p:cNvSpPr>
              <p:nvPr/>
            </p:nvSpPr>
            <p:spPr bwMode="auto">
              <a:xfrm flipV="1">
                <a:off x="2857523" y="3483933"/>
                <a:ext cx="126746" cy="1189099"/>
              </a:xfrm>
              <a:custGeom>
                <a:avLst/>
                <a:gdLst>
                  <a:gd name="T0" fmla="*/ 143 w 143"/>
                  <a:gd name="T1" fmla="*/ 0 h 1367"/>
                  <a:gd name="T2" fmla="*/ 143 w 143"/>
                  <a:gd name="T3" fmla="*/ 1367 h 1367"/>
                  <a:gd name="T4" fmla="*/ 0 w 143"/>
                  <a:gd name="T5" fmla="*/ 1367 h 1367"/>
                  <a:gd name="T6" fmla="*/ 0 w 143"/>
                  <a:gd name="T7" fmla="*/ 0 h 1367"/>
                </a:gdLst>
                <a:ahLst/>
                <a:cxnLst>
                  <a:cxn ang="0">
                    <a:pos x="T0" y="T1"/>
                  </a:cxn>
                  <a:cxn ang="0">
                    <a:pos x="T2" y="T3"/>
                  </a:cxn>
                  <a:cxn ang="0">
                    <a:pos x="T4" y="T5"/>
                  </a:cxn>
                  <a:cxn ang="0">
                    <a:pos x="T6" y="T7"/>
                  </a:cxn>
                </a:cxnLst>
                <a:rect l="0" t="0" r="r" b="b"/>
                <a:pathLst>
                  <a:path w="143" h="1367">
                    <a:moveTo>
                      <a:pt x="143" y="0"/>
                    </a:moveTo>
                    <a:lnTo>
                      <a:pt x="143" y="1367"/>
                    </a:lnTo>
                    <a:lnTo>
                      <a:pt x="0" y="136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49" name="Line 34"/>
              <p:cNvSpPr>
                <a:spLocks noChangeShapeType="1"/>
              </p:cNvSpPr>
              <p:nvPr/>
            </p:nvSpPr>
            <p:spPr bwMode="auto">
              <a:xfrm flipV="1">
                <a:off x="2919700" y="3481578"/>
                <a:ext cx="0" cy="235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0" name="Line 35"/>
              <p:cNvSpPr>
                <a:spLocks noChangeShapeType="1"/>
              </p:cNvSpPr>
              <p:nvPr/>
            </p:nvSpPr>
            <p:spPr bwMode="auto">
              <a:xfrm>
                <a:off x="2876655" y="3481578"/>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1" name="Rectangle 36"/>
              <p:cNvSpPr>
                <a:spLocks noChangeArrowheads="1"/>
              </p:cNvSpPr>
              <p:nvPr/>
            </p:nvSpPr>
            <p:spPr bwMode="auto">
              <a:xfrm>
                <a:off x="3852352" y="4418728"/>
                <a:ext cx="114788" cy="249593"/>
              </a:xfrm>
              <a:prstGeom prst="rect">
                <a:avLst/>
              </a:prstGeom>
              <a:solidFill>
                <a:srgbClr val="00000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2" name="Freeform 37"/>
              <p:cNvSpPr>
                <a:spLocks/>
              </p:cNvSpPr>
              <p:nvPr/>
            </p:nvSpPr>
            <p:spPr bwMode="auto">
              <a:xfrm flipV="1">
                <a:off x="3847569" y="4414019"/>
                <a:ext cx="124354" cy="259012"/>
              </a:xfrm>
              <a:custGeom>
                <a:avLst/>
                <a:gdLst>
                  <a:gd name="T0" fmla="*/ 142 w 142"/>
                  <a:gd name="T1" fmla="*/ 0 h 299"/>
                  <a:gd name="T2" fmla="*/ 142 w 142"/>
                  <a:gd name="T3" fmla="*/ 299 h 299"/>
                  <a:gd name="T4" fmla="*/ 0 w 142"/>
                  <a:gd name="T5" fmla="*/ 299 h 299"/>
                  <a:gd name="T6" fmla="*/ 0 w 142"/>
                  <a:gd name="T7" fmla="*/ 0 h 299"/>
                </a:gdLst>
                <a:ahLst/>
                <a:cxnLst>
                  <a:cxn ang="0">
                    <a:pos x="T0" y="T1"/>
                  </a:cxn>
                  <a:cxn ang="0">
                    <a:pos x="T2" y="T3"/>
                  </a:cxn>
                  <a:cxn ang="0">
                    <a:pos x="T4" y="T5"/>
                  </a:cxn>
                  <a:cxn ang="0">
                    <a:pos x="T6" y="T7"/>
                  </a:cxn>
                </a:cxnLst>
                <a:rect l="0" t="0" r="r" b="b"/>
                <a:pathLst>
                  <a:path w="142" h="299">
                    <a:moveTo>
                      <a:pt x="142" y="0"/>
                    </a:moveTo>
                    <a:lnTo>
                      <a:pt x="142" y="299"/>
                    </a:lnTo>
                    <a:lnTo>
                      <a:pt x="0" y="29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3" name="Line 38"/>
              <p:cNvSpPr>
                <a:spLocks noChangeShapeType="1"/>
              </p:cNvSpPr>
              <p:nvPr/>
            </p:nvSpPr>
            <p:spPr bwMode="auto">
              <a:xfrm flipV="1">
                <a:off x="3909746" y="4411665"/>
                <a:ext cx="0" cy="235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4" name="Line 39"/>
              <p:cNvSpPr>
                <a:spLocks noChangeShapeType="1"/>
              </p:cNvSpPr>
              <p:nvPr/>
            </p:nvSpPr>
            <p:spPr bwMode="auto">
              <a:xfrm>
                <a:off x="3864310" y="4411665"/>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5" name="Rectangle 40"/>
              <p:cNvSpPr>
                <a:spLocks noChangeArrowheads="1"/>
              </p:cNvSpPr>
              <p:nvPr/>
            </p:nvSpPr>
            <p:spPr bwMode="auto">
              <a:xfrm>
                <a:off x="4840007" y="3964282"/>
                <a:ext cx="114788" cy="704041"/>
              </a:xfrm>
              <a:prstGeom prst="rect">
                <a:avLst/>
              </a:prstGeom>
              <a:solidFill>
                <a:srgbClr val="00000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6" name="Freeform 41"/>
              <p:cNvSpPr>
                <a:spLocks/>
              </p:cNvSpPr>
              <p:nvPr/>
            </p:nvSpPr>
            <p:spPr bwMode="auto">
              <a:xfrm flipV="1">
                <a:off x="4835224" y="3959572"/>
                <a:ext cx="124354" cy="713460"/>
              </a:xfrm>
              <a:custGeom>
                <a:avLst/>
                <a:gdLst>
                  <a:gd name="T0" fmla="*/ 143 w 143"/>
                  <a:gd name="T1" fmla="*/ 0 h 820"/>
                  <a:gd name="T2" fmla="*/ 143 w 143"/>
                  <a:gd name="T3" fmla="*/ 820 h 820"/>
                  <a:gd name="T4" fmla="*/ 0 w 143"/>
                  <a:gd name="T5" fmla="*/ 820 h 820"/>
                  <a:gd name="T6" fmla="*/ 0 w 143"/>
                  <a:gd name="T7" fmla="*/ 0 h 820"/>
                </a:gdLst>
                <a:ahLst/>
                <a:cxnLst>
                  <a:cxn ang="0">
                    <a:pos x="T0" y="T1"/>
                  </a:cxn>
                  <a:cxn ang="0">
                    <a:pos x="T2" y="T3"/>
                  </a:cxn>
                  <a:cxn ang="0">
                    <a:pos x="T4" y="T5"/>
                  </a:cxn>
                  <a:cxn ang="0">
                    <a:pos x="T6" y="T7"/>
                  </a:cxn>
                </a:cxnLst>
                <a:rect l="0" t="0" r="r" b="b"/>
                <a:pathLst>
                  <a:path w="143" h="820">
                    <a:moveTo>
                      <a:pt x="143" y="0"/>
                    </a:moveTo>
                    <a:lnTo>
                      <a:pt x="143" y="820"/>
                    </a:lnTo>
                    <a:lnTo>
                      <a:pt x="0" y="82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7" name="Line 42"/>
              <p:cNvSpPr>
                <a:spLocks noChangeShapeType="1"/>
              </p:cNvSpPr>
              <p:nvPr/>
            </p:nvSpPr>
            <p:spPr bwMode="auto">
              <a:xfrm flipV="1">
                <a:off x="4897401" y="3957217"/>
                <a:ext cx="0" cy="235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8" name="Line 43"/>
              <p:cNvSpPr>
                <a:spLocks noChangeShapeType="1"/>
              </p:cNvSpPr>
              <p:nvPr/>
            </p:nvSpPr>
            <p:spPr bwMode="auto">
              <a:xfrm>
                <a:off x="4851964" y="3957217"/>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9" name="Rectangle 44"/>
              <p:cNvSpPr>
                <a:spLocks noChangeArrowheads="1"/>
              </p:cNvSpPr>
              <p:nvPr/>
            </p:nvSpPr>
            <p:spPr bwMode="auto">
              <a:xfrm>
                <a:off x="5827661" y="3620503"/>
                <a:ext cx="114788" cy="1047820"/>
              </a:xfrm>
              <a:prstGeom prst="rect">
                <a:avLst/>
              </a:prstGeom>
              <a:solidFill>
                <a:srgbClr val="00000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0" name="Freeform 45"/>
              <p:cNvSpPr>
                <a:spLocks/>
              </p:cNvSpPr>
              <p:nvPr/>
            </p:nvSpPr>
            <p:spPr bwMode="auto">
              <a:xfrm flipV="1">
                <a:off x="5822878" y="3615793"/>
                <a:ext cx="124354" cy="1057239"/>
              </a:xfrm>
              <a:custGeom>
                <a:avLst/>
                <a:gdLst>
                  <a:gd name="T0" fmla="*/ 142 w 142"/>
                  <a:gd name="T1" fmla="*/ 0 h 1216"/>
                  <a:gd name="T2" fmla="*/ 142 w 142"/>
                  <a:gd name="T3" fmla="*/ 1216 h 1216"/>
                  <a:gd name="T4" fmla="*/ 0 w 142"/>
                  <a:gd name="T5" fmla="*/ 1216 h 1216"/>
                  <a:gd name="T6" fmla="*/ 0 w 142"/>
                  <a:gd name="T7" fmla="*/ 0 h 1216"/>
                </a:gdLst>
                <a:ahLst/>
                <a:cxnLst>
                  <a:cxn ang="0">
                    <a:pos x="T0" y="T1"/>
                  </a:cxn>
                  <a:cxn ang="0">
                    <a:pos x="T2" y="T3"/>
                  </a:cxn>
                  <a:cxn ang="0">
                    <a:pos x="T4" y="T5"/>
                  </a:cxn>
                  <a:cxn ang="0">
                    <a:pos x="T6" y="T7"/>
                  </a:cxn>
                </a:cxnLst>
                <a:rect l="0" t="0" r="r" b="b"/>
                <a:pathLst>
                  <a:path w="142" h="1216">
                    <a:moveTo>
                      <a:pt x="142" y="0"/>
                    </a:moveTo>
                    <a:lnTo>
                      <a:pt x="142" y="1216"/>
                    </a:lnTo>
                    <a:lnTo>
                      <a:pt x="0" y="121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1" name="Line 46"/>
              <p:cNvSpPr>
                <a:spLocks noChangeShapeType="1"/>
              </p:cNvSpPr>
              <p:nvPr/>
            </p:nvSpPr>
            <p:spPr bwMode="auto">
              <a:xfrm flipV="1">
                <a:off x="5885055" y="3611084"/>
                <a:ext cx="0" cy="470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2" name="Line 47"/>
              <p:cNvSpPr>
                <a:spLocks noChangeShapeType="1"/>
              </p:cNvSpPr>
              <p:nvPr/>
            </p:nvSpPr>
            <p:spPr bwMode="auto">
              <a:xfrm>
                <a:off x="5842009" y="3611084"/>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3" name="Rectangle 48"/>
              <p:cNvSpPr>
                <a:spLocks noChangeArrowheads="1"/>
              </p:cNvSpPr>
              <p:nvPr/>
            </p:nvSpPr>
            <p:spPr bwMode="auto">
              <a:xfrm>
                <a:off x="3010574" y="3036549"/>
                <a:ext cx="117180" cy="1631773"/>
              </a:xfrm>
              <a:prstGeom prst="rect">
                <a:avLst/>
              </a:prstGeom>
              <a:solidFill>
                <a:srgbClr val="C0C0C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4" name="Freeform 49"/>
              <p:cNvSpPr>
                <a:spLocks/>
              </p:cNvSpPr>
              <p:nvPr/>
            </p:nvSpPr>
            <p:spPr bwMode="auto">
              <a:xfrm flipV="1">
                <a:off x="3005791" y="3031840"/>
                <a:ext cx="126746" cy="1641192"/>
              </a:xfrm>
              <a:custGeom>
                <a:avLst/>
                <a:gdLst>
                  <a:gd name="T0" fmla="*/ 143 w 143"/>
                  <a:gd name="T1" fmla="*/ 0 h 1886"/>
                  <a:gd name="T2" fmla="*/ 143 w 143"/>
                  <a:gd name="T3" fmla="*/ 1886 h 1886"/>
                  <a:gd name="T4" fmla="*/ 0 w 143"/>
                  <a:gd name="T5" fmla="*/ 1886 h 1886"/>
                  <a:gd name="T6" fmla="*/ 0 w 143"/>
                  <a:gd name="T7" fmla="*/ 0 h 1886"/>
                </a:gdLst>
                <a:ahLst/>
                <a:cxnLst>
                  <a:cxn ang="0">
                    <a:pos x="T0" y="T1"/>
                  </a:cxn>
                  <a:cxn ang="0">
                    <a:pos x="T2" y="T3"/>
                  </a:cxn>
                  <a:cxn ang="0">
                    <a:pos x="T4" y="T5"/>
                  </a:cxn>
                  <a:cxn ang="0">
                    <a:pos x="T6" y="T7"/>
                  </a:cxn>
                </a:cxnLst>
                <a:rect l="0" t="0" r="r" b="b"/>
                <a:pathLst>
                  <a:path w="143" h="1886">
                    <a:moveTo>
                      <a:pt x="143" y="0"/>
                    </a:moveTo>
                    <a:lnTo>
                      <a:pt x="143" y="1886"/>
                    </a:lnTo>
                    <a:lnTo>
                      <a:pt x="0" y="1886"/>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5" name="Line 50"/>
              <p:cNvSpPr>
                <a:spLocks noChangeShapeType="1"/>
              </p:cNvSpPr>
              <p:nvPr/>
            </p:nvSpPr>
            <p:spPr bwMode="auto">
              <a:xfrm flipV="1">
                <a:off x="3067968" y="3010648"/>
                <a:ext cx="0" cy="2119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6" name="Line 51"/>
              <p:cNvSpPr>
                <a:spLocks noChangeShapeType="1"/>
              </p:cNvSpPr>
              <p:nvPr/>
            </p:nvSpPr>
            <p:spPr bwMode="auto">
              <a:xfrm>
                <a:off x="3024923" y="3010648"/>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7" name="Rectangle 52"/>
              <p:cNvSpPr>
                <a:spLocks noChangeArrowheads="1"/>
              </p:cNvSpPr>
              <p:nvPr/>
            </p:nvSpPr>
            <p:spPr bwMode="auto">
              <a:xfrm>
                <a:off x="4000620" y="4162072"/>
                <a:ext cx="114788" cy="506251"/>
              </a:xfrm>
              <a:prstGeom prst="rect">
                <a:avLst/>
              </a:prstGeom>
              <a:solidFill>
                <a:srgbClr val="C0C0C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8" name="Freeform 53"/>
              <p:cNvSpPr>
                <a:spLocks/>
              </p:cNvSpPr>
              <p:nvPr/>
            </p:nvSpPr>
            <p:spPr bwMode="auto">
              <a:xfrm flipV="1">
                <a:off x="3995837" y="4157363"/>
                <a:ext cx="124354" cy="515669"/>
              </a:xfrm>
              <a:custGeom>
                <a:avLst/>
                <a:gdLst>
                  <a:gd name="T0" fmla="*/ 142 w 142"/>
                  <a:gd name="T1" fmla="*/ 0 h 594"/>
                  <a:gd name="T2" fmla="*/ 142 w 142"/>
                  <a:gd name="T3" fmla="*/ 594 h 594"/>
                  <a:gd name="T4" fmla="*/ 0 w 142"/>
                  <a:gd name="T5" fmla="*/ 594 h 594"/>
                  <a:gd name="T6" fmla="*/ 0 w 142"/>
                  <a:gd name="T7" fmla="*/ 0 h 594"/>
                </a:gdLst>
                <a:ahLst/>
                <a:cxnLst>
                  <a:cxn ang="0">
                    <a:pos x="T0" y="T1"/>
                  </a:cxn>
                  <a:cxn ang="0">
                    <a:pos x="T2" y="T3"/>
                  </a:cxn>
                  <a:cxn ang="0">
                    <a:pos x="T4" y="T5"/>
                  </a:cxn>
                  <a:cxn ang="0">
                    <a:pos x="T6" y="T7"/>
                  </a:cxn>
                </a:cxnLst>
                <a:rect l="0" t="0" r="r" b="b"/>
                <a:pathLst>
                  <a:path w="142" h="594">
                    <a:moveTo>
                      <a:pt x="142" y="0"/>
                    </a:moveTo>
                    <a:lnTo>
                      <a:pt x="142" y="594"/>
                    </a:lnTo>
                    <a:lnTo>
                      <a:pt x="0" y="594"/>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69" name="Line 54"/>
              <p:cNvSpPr>
                <a:spLocks noChangeShapeType="1"/>
              </p:cNvSpPr>
              <p:nvPr/>
            </p:nvSpPr>
            <p:spPr bwMode="auto">
              <a:xfrm flipV="1">
                <a:off x="4058014" y="4152654"/>
                <a:ext cx="0" cy="4709"/>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0" name="Line 55"/>
              <p:cNvSpPr>
                <a:spLocks noChangeShapeType="1"/>
              </p:cNvSpPr>
              <p:nvPr/>
            </p:nvSpPr>
            <p:spPr bwMode="auto">
              <a:xfrm>
                <a:off x="4012578" y="4152654"/>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1" name="Rectangle 56"/>
              <p:cNvSpPr>
                <a:spLocks noChangeArrowheads="1"/>
              </p:cNvSpPr>
              <p:nvPr/>
            </p:nvSpPr>
            <p:spPr bwMode="auto">
              <a:xfrm>
                <a:off x="4988275" y="3041259"/>
                <a:ext cx="114788" cy="1627064"/>
              </a:xfrm>
              <a:prstGeom prst="rect">
                <a:avLst/>
              </a:prstGeom>
              <a:solidFill>
                <a:srgbClr val="C0C0C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2" name="Freeform 57"/>
              <p:cNvSpPr>
                <a:spLocks/>
              </p:cNvSpPr>
              <p:nvPr/>
            </p:nvSpPr>
            <p:spPr bwMode="auto">
              <a:xfrm flipV="1">
                <a:off x="4983492" y="3036549"/>
                <a:ext cx="124354" cy="1636483"/>
              </a:xfrm>
              <a:custGeom>
                <a:avLst/>
                <a:gdLst>
                  <a:gd name="T0" fmla="*/ 143 w 143"/>
                  <a:gd name="T1" fmla="*/ 0 h 1882"/>
                  <a:gd name="T2" fmla="*/ 143 w 143"/>
                  <a:gd name="T3" fmla="*/ 1882 h 1882"/>
                  <a:gd name="T4" fmla="*/ 0 w 143"/>
                  <a:gd name="T5" fmla="*/ 1882 h 1882"/>
                  <a:gd name="T6" fmla="*/ 0 w 143"/>
                  <a:gd name="T7" fmla="*/ 0 h 1882"/>
                </a:gdLst>
                <a:ahLst/>
                <a:cxnLst>
                  <a:cxn ang="0">
                    <a:pos x="T0" y="T1"/>
                  </a:cxn>
                  <a:cxn ang="0">
                    <a:pos x="T2" y="T3"/>
                  </a:cxn>
                  <a:cxn ang="0">
                    <a:pos x="T4" y="T5"/>
                  </a:cxn>
                  <a:cxn ang="0">
                    <a:pos x="T6" y="T7"/>
                  </a:cxn>
                </a:cxnLst>
                <a:rect l="0" t="0" r="r" b="b"/>
                <a:pathLst>
                  <a:path w="143" h="1882">
                    <a:moveTo>
                      <a:pt x="143" y="0"/>
                    </a:moveTo>
                    <a:lnTo>
                      <a:pt x="143" y="1882"/>
                    </a:lnTo>
                    <a:lnTo>
                      <a:pt x="0" y="188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3" name="Line 58"/>
              <p:cNvSpPr>
                <a:spLocks noChangeShapeType="1"/>
              </p:cNvSpPr>
              <p:nvPr/>
            </p:nvSpPr>
            <p:spPr bwMode="auto">
              <a:xfrm flipV="1">
                <a:off x="5045669" y="3013003"/>
                <a:ext cx="0" cy="2354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4" name="Line 59"/>
              <p:cNvSpPr>
                <a:spLocks noChangeShapeType="1"/>
              </p:cNvSpPr>
              <p:nvPr/>
            </p:nvSpPr>
            <p:spPr bwMode="auto">
              <a:xfrm>
                <a:off x="5000231" y="3013003"/>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5" name="Rectangle 60"/>
              <p:cNvSpPr>
                <a:spLocks noChangeArrowheads="1"/>
              </p:cNvSpPr>
              <p:nvPr/>
            </p:nvSpPr>
            <p:spPr bwMode="auto">
              <a:xfrm>
                <a:off x="5975929" y="2153555"/>
                <a:ext cx="114788" cy="2514766"/>
              </a:xfrm>
              <a:prstGeom prst="rect">
                <a:avLst/>
              </a:prstGeom>
              <a:solidFill>
                <a:srgbClr val="C0C0C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6" name="Freeform 61"/>
              <p:cNvSpPr>
                <a:spLocks/>
              </p:cNvSpPr>
              <p:nvPr/>
            </p:nvSpPr>
            <p:spPr bwMode="auto">
              <a:xfrm flipV="1">
                <a:off x="5971146" y="2148846"/>
                <a:ext cx="124354" cy="2524185"/>
              </a:xfrm>
              <a:custGeom>
                <a:avLst/>
                <a:gdLst>
                  <a:gd name="T0" fmla="*/ 143 w 143"/>
                  <a:gd name="T1" fmla="*/ 0 h 2901"/>
                  <a:gd name="T2" fmla="*/ 143 w 143"/>
                  <a:gd name="T3" fmla="*/ 2901 h 2901"/>
                  <a:gd name="T4" fmla="*/ 0 w 143"/>
                  <a:gd name="T5" fmla="*/ 2901 h 2901"/>
                  <a:gd name="T6" fmla="*/ 0 w 143"/>
                  <a:gd name="T7" fmla="*/ 0 h 2901"/>
                </a:gdLst>
                <a:ahLst/>
                <a:cxnLst>
                  <a:cxn ang="0">
                    <a:pos x="T0" y="T1"/>
                  </a:cxn>
                  <a:cxn ang="0">
                    <a:pos x="T2" y="T3"/>
                  </a:cxn>
                  <a:cxn ang="0">
                    <a:pos x="T4" y="T5"/>
                  </a:cxn>
                  <a:cxn ang="0">
                    <a:pos x="T6" y="T7"/>
                  </a:cxn>
                </a:cxnLst>
                <a:rect l="0" t="0" r="r" b="b"/>
                <a:pathLst>
                  <a:path w="143" h="2901">
                    <a:moveTo>
                      <a:pt x="143" y="0"/>
                    </a:moveTo>
                    <a:lnTo>
                      <a:pt x="143" y="2901"/>
                    </a:lnTo>
                    <a:lnTo>
                      <a:pt x="0" y="290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7" name="Line 62"/>
              <p:cNvSpPr>
                <a:spLocks noChangeShapeType="1"/>
              </p:cNvSpPr>
              <p:nvPr/>
            </p:nvSpPr>
            <p:spPr bwMode="auto">
              <a:xfrm flipV="1">
                <a:off x="6033323" y="2141782"/>
                <a:ext cx="0" cy="706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8" name="Line 63"/>
              <p:cNvSpPr>
                <a:spLocks noChangeShapeType="1"/>
              </p:cNvSpPr>
              <p:nvPr/>
            </p:nvSpPr>
            <p:spPr bwMode="auto">
              <a:xfrm>
                <a:off x="5987887" y="2141782"/>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9" name="Rectangle 64"/>
              <p:cNvSpPr>
                <a:spLocks noChangeArrowheads="1"/>
              </p:cNvSpPr>
              <p:nvPr/>
            </p:nvSpPr>
            <p:spPr bwMode="auto">
              <a:xfrm>
                <a:off x="3158842" y="3123671"/>
                <a:ext cx="117180" cy="1544650"/>
              </a:xfrm>
              <a:prstGeom prst="rect">
                <a:avLst/>
              </a:prstGeom>
              <a:solidFill>
                <a:srgbClr val="60606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0" name="Freeform 65"/>
              <p:cNvSpPr>
                <a:spLocks/>
              </p:cNvSpPr>
              <p:nvPr/>
            </p:nvSpPr>
            <p:spPr bwMode="auto">
              <a:xfrm flipV="1">
                <a:off x="3154059" y="3118961"/>
                <a:ext cx="126746" cy="1554069"/>
              </a:xfrm>
              <a:custGeom>
                <a:avLst/>
                <a:gdLst>
                  <a:gd name="T0" fmla="*/ 143 w 143"/>
                  <a:gd name="T1" fmla="*/ 0 h 1788"/>
                  <a:gd name="T2" fmla="*/ 143 w 143"/>
                  <a:gd name="T3" fmla="*/ 1788 h 1788"/>
                  <a:gd name="T4" fmla="*/ 0 w 143"/>
                  <a:gd name="T5" fmla="*/ 1788 h 1788"/>
                  <a:gd name="T6" fmla="*/ 0 w 143"/>
                  <a:gd name="T7" fmla="*/ 0 h 1788"/>
                </a:gdLst>
                <a:ahLst/>
                <a:cxnLst>
                  <a:cxn ang="0">
                    <a:pos x="T0" y="T1"/>
                  </a:cxn>
                  <a:cxn ang="0">
                    <a:pos x="T2" y="T3"/>
                  </a:cxn>
                  <a:cxn ang="0">
                    <a:pos x="T4" y="T5"/>
                  </a:cxn>
                  <a:cxn ang="0">
                    <a:pos x="T6" y="T7"/>
                  </a:cxn>
                </a:cxnLst>
                <a:rect l="0" t="0" r="r" b="b"/>
                <a:pathLst>
                  <a:path w="143" h="1788">
                    <a:moveTo>
                      <a:pt x="143" y="0"/>
                    </a:moveTo>
                    <a:lnTo>
                      <a:pt x="143" y="1788"/>
                    </a:lnTo>
                    <a:lnTo>
                      <a:pt x="0" y="1788"/>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1" name="Line 66"/>
              <p:cNvSpPr>
                <a:spLocks noChangeShapeType="1"/>
              </p:cNvSpPr>
              <p:nvPr/>
            </p:nvSpPr>
            <p:spPr bwMode="auto">
              <a:xfrm flipV="1">
                <a:off x="3218628" y="3048322"/>
                <a:ext cx="0" cy="706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2" name="Line 67"/>
              <p:cNvSpPr>
                <a:spLocks noChangeShapeType="1"/>
              </p:cNvSpPr>
              <p:nvPr/>
            </p:nvSpPr>
            <p:spPr bwMode="auto">
              <a:xfrm>
                <a:off x="3173190" y="3048322"/>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3" name="Rectangle 68"/>
              <p:cNvSpPr>
                <a:spLocks noChangeArrowheads="1"/>
              </p:cNvSpPr>
              <p:nvPr/>
            </p:nvSpPr>
            <p:spPr bwMode="auto">
              <a:xfrm>
                <a:off x="4146497" y="4564717"/>
                <a:ext cx="117180" cy="103605"/>
              </a:xfrm>
              <a:prstGeom prst="rect">
                <a:avLst/>
              </a:prstGeom>
              <a:solidFill>
                <a:srgbClr val="60606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4" name="Freeform 69"/>
              <p:cNvSpPr>
                <a:spLocks/>
              </p:cNvSpPr>
              <p:nvPr/>
            </p:nvSpPr>
            <p:spPr bwMode="auto">
              <a:xfrm flipV="1">
                <a:off x="4141714" y="4560007"/>
                <a:ext cx="126746" cy="113023"/>
              </a:xfrm>
              <a:custGeom>
                <a:avLst/>
                <a:gdLst>
                  <a:gd name="T0" fmla="*/ 143 w 143"/>
                  <a:gd name="T1" fmla="*/ 0 h 130"/>
                  <a:gd name="T2" fmla="*/ 143 w 143"/>
                  <a:gd name="T3" fmla="*/ 130 h 130"/>
                  <a:gd name="T4" fmla="*/ 0 w 143"/>
                  <a:gd name="T5" fmla="*/ 130 h 130"/>
                  <a:gd name="T6" fmla="*/ 0 w 143"/>
                  <a:gd name="T7" fmla="*/ 0 h 130"/>
                </a:gdLst>
                <a:ahLst/>
                <a:cxnLst>
                  <a:cxn ang="0">
                    <a:pos x="T0" y="T1"/>
                  </a:cxn>
                  <a:cxn ang="0">
                    <a:pos x="T2" y="T3"/>
                  </a:cxn>
                  <a:cxn ang="0">
                    <a:pos x="T4" y="T5"/>
                  </a:cxn>
                  <a:cxn ang="0">
                    <a:pos x="T6" y="T7"/>
                  </a:cxn>
                </a:cxnLst>
                <a:rect l="0" t="0" r="r" b="b"/>
                <a:pathLst>
                  <a:path w="143" h="130">
                    <a:moveTo>
                      <a:pt x="143" y="0"/>
                    </a:moveTo>
                    <a:lnTo>
                      <a:pt x="143" y="130"/>
                    </a:lnTo>
                    <a:lnTo>
                      <a:pt x="0" y="13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5" name="Line 70"/>
              <p:cNvSpPr>
                <a:spLocks noChangeShapeType="1"/>
              </p:cNvSpPr>
              <p:nvPr/>
            </p:nvSpPr>
            <p:spPr bwMode="auto">
              <a:xfrm>
                <a:off x="4206282" y="4560007"/>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6" name="Line 71"/>
              <p:cNvSpPr>
                <a:spLocks noChangeShapeType="1"/>
              </p:cNvSpPr>
              <p:nvPr/>
            </p:nvSpPr>
            <p:spPr bwMode="auto">
              <a:xfrm>
                <a:off x="4160845" y="4560007"/>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7" name="Rectangle 72"/>
              <p:cNvSpPr>
                <a:spLocks noChangeArrowheads="1"/>
              </p:cNvSpPr>
              <p:nvPr/>
            </p:nvSpPr>
            <p:spPr bwMode="auto">
              <a:xfrm>
                <a:off x="5136543" y="2381957"/>
                <a:ext cx="114788" cy="2286366"/>
              </a:xfrm>
              <a:prstGeom prst="rect">
                <a:avLst/>
              </a:prstGeom>
              <a:solidFill>
                <a:srgbClr val="60606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8" name="Freeform 73"/>
              <p:cNvSpPr>
                <a:spLocks/>
              </p:cNvSpPr>
              <p:nvPr/>
            </p:nvSpPr>
            <p:spPr bwMode="auto">
              <a:xfrm flipV="1">
                <a:off x="5131760" y="2377247"/>
                <a:ext cx="124354" cy="2295785"/>
              </a:xfrm>
              <a:custGeom>
                <a:avLst/>
                <a:gdLst>
                  <a:gd name="T0" fmla="*/ 142 w 142"/>
                  <a:gd name="T1" fmla="*/ 0 h 2639"/>
                  <a:gd name="T2" fmla="*/ 142 w 142"/>
                  <a:gd name="T3" fmla="*/ 2639 h 2639"/>
                  <a:gd name="T4" fmla="*/ 0 w 142"/>
                  <a:gd name="T5" fmla="*/ 2639 h 2639"/>
                  <a:gd name="T6" fmla="*/ 0 w 142"/>
                  <a:gd name="T7" fmla="*/ 0 h 2639"/>
                </a:gdLst>
                <a:ahLst/>
                <a:cxnLst>
                  <a:cxn ang="0">
                    <a:pos x="T0" y="T1"/>
                  </a:cxn>
                  <a:cxn ang="0">
                    <a:pos x="T2" y="T3"/>
                  </a:cxn>
                  <a:cxn ang="0">
                    <a:pos x="T4" y="T5"/>
                  </a:cxn>
                  <a:cxn ang="0">
                    <a:pos x="T6" y="T7"/>
                  </a:cxn>
                </a:cxnLst>
                <a:rect l="0" t="0" r="r" b="b"/>
                <a:pathLst>
                  <a:path w="142" h="2639">
                    <a:moveTo>
                      <a:pt x="142" y="0"/>
                    </a:moveTo>
                    <a:lnTo>
                      <a:pt x="142" y="2639"/>
                    </a:lnTo>
                    <a:lnTo>
                      <a:pt x="0" y="2639"/>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9" name="Line 74"/>
              <p:cNvSpPr>
                <a:spLocks noChangeShapeType="1"/>
              </p:cNvSpPr>
              <p:nvPr/>
            </p:nvSpPr>
            <p:spPr bwMode="auto">
              <a:xfrm flipV="1">
                <a:off x="5193937" y="2374892"/>
                <a:ext cx="0" cy="235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0" name="Line 75"/>
              <p:cNvSpPr>
                <a:spLocks noChangeShapeType="1"/>
              </p:cNvSpPr>
              <p:nvPr/>
            </p:nvSpPr>
            <p:spPr bwMode="auto">
              <a:xfrm>
                <a:off x="5148499" y="2374892"/>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1" name="Rectangle 76"/>
              <p:cNvSpPr>
                <a:spLocks noChangeArrowheads="1"/>
              </p:cNvSpPr>
              <p:nvPr/>
            </p:nvSpPr>
            <p:spPr bwMode="auto">
              <a:xfrm>
                <a:off x="6124196" y="3158991"/>
                <a:ext cx="114788" cy="1509331"/>
              </a:xfrm>
              <a:prstGeom prst="rect">
                <a:avLst/>
              </a:prstGeom>
              <a:solidFill>
                <a:srgbClr val="60606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2" name="Freeform 77"/>
              <p:cNvSpPr>
                <a:spLocks/>
              </p:cNvSpPr>
              <p:nvPr/>
            </p:nvSpPr>
            <p:spPr bwMode="auto">
              <a:xfrm flipV="1">
                <a:off x="6119414" y="3154282"/>
                <a:ext cx="124354" cy="1518750"/>
              </a:xfrm>
              <a:custGeom>
                <a:avLst/>
                <a:gdLst>
                  <a:gd name="T0" fmla="*/ 143 w 143"/>
                  <a:gd name="T1" fmla="*/ 0 h 1747"/>
                  <a:gd name="T2" fmla="*/ 143 w 143"/>
                  <a:gd name="T3" fmla="*/ 1747 h 1747"/>
                  <a:gd name="T4" fmla="*/ 0 w 143"/>
                  <a:gd name="T5" fmla="*/ 1747 h 1747"/>
                  <a:gd name="T6" fmla="*/ 0 w 143"/>
                  <a:gd name="T7" fmla="*/ 0 h 1747"/>
                </a:gdLst>
                <a:ahLst/>
                <a:cxnLst>
                  <a:cxn ang="0">
                    <a:pos x="T0" y="T1"/>
                  </a:cxn>
                  <a:cxn ang="0">
                    <a:pos x="T2" y="T3"/>
                  </a:cxn>
                  <a:cxn ang="0">
                    <a:pos x="T4" y="T5"/>
                  </a:cxn>
                  <a:cxn ang="0">
                    <a:pos x="T6" y="T7"/>
                  </a:cxn>
                </a:cxnLst>
                <a:rect l="0" t="0" r="r" b="b"/>
                <a:pathLst>
                  <a:path w="143" h="1747">
                    <a:moveTo>
                      <a:pt x="143" y="0"/>
                    </a:moveTo>
                    <a:lnTo>
                      <a:pt x="143" y="1747"/>
                    </a:lnTo>
                    <a:lnTo>
                      <a:pt x="0" y="174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3" name="Line 78"/>
              <p:cNvSpPr>
                <a:spLocks noChangeShapeType="1"/>
              </p:cNvSpPr>
              <p:nvPr/>
            </p:nvSpPr>
            <p:spPr bwMode="auto">
              <a:xfrm flipV="1">
                <a:off x="6181590" y="3147217"/>
                <a:ext cx="0" cy="706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4" name="Line 79"/>
              <p:cNvSpPr>
                <a:spLocks noChangeShapeType="1"/>
              </p:cNvSpPr>
              <p:nvPr/>
            </p:nvSpPr>
            <p:spPr bwMode="auto">
              <a:xfrm>
                <a:off x="6136154" y="3147217"/>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5" name="Rectangle 80"/>
              <p:cNvSpPr>
                <a:spLocks noChangeArrowheads="1"/>
              </p:cNvSpPr>
              <p:nvPr/>
            </p:nvSpPr>
            <p:spPr bwMode="auto">
              <a:xfrm>
                <a:off x="3307110" y="2509108"/>
                <a:ext cx="117180" cy="2159215"/>
              </a:xfrm>
              <a:prstGeom prst="rect">
                <a:avLst/>
              </a:prstGeom>
              <a:solidFill>
                <a:srgbClr val="E0E0E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6" name="Freeform 81"/>
              <p:cNvSpPr>
                <a:spLocks/>
              </p:cNvSpPr>
              <p:nvPr/>
            </p:nvSpPr>
            <p:spPr bwMode="auto">
              <a:xfrm flipV="1">
                <a:off x="3302327" y="2504399"/>
                <a:ext cx="126746" cy="2168633"/>
              </a:xfrm>
              <a:custGeom>
                <a:avLst/>
                <a:gdLst>
                  <a:gd name="T0" fmla="*/ 142 w 142"/>
                  <a:gd name="T1" fmla="*/ 0 h 2494"/>
                  <a:gd name="T2" fmla="*/ 142 w 142"/>
                  <a:gd name="T3" fmla="*/ 2494 h 2494"/>
                  <a:gd name="T4" fmla="*/ 0 w 142"/>
                  <a:gd name="T5" fmla="*/ 2494 h 2494"/>
                  <a:gd name="T6" fmla="*/ 0 w 142"/>
                  <a:gd name="T7" fmla="*/ 0 h 2494"/>
                </a:gdLst>
                <a:ahLst/>
                <a:cxnLst>
                  <a:cxn ang="0">
                    <a:pos x="T0" y="T1"/>
                  </a:cxn>
                  <a:cxn ang="0">
                    <a:pos x="T2" y="T3"/>
                  </a:cxn>
                  <a:cxn ang="0">
                    <a:pos x="T4" y="T5"/>
                  </a:cxn>
                  <a:cxn ang="0">
                    <a:pos x="T6" y="T7"/>
                  </a:cxn>
                </a:cxnLst>
                <a:rect l="0" t="0" r="r" b="b"/>
                <a:pathLst>
                  <a:path w="142" h="2494">
                    <a:moveTo>
                      <a:pt x="142" y="0"/>
                    </a:moveTo>
                    <a:lnTo>
                      <a:pt x="142" y="2494"/>
                    </a:lnTo>
                    <a:lnTo>
                      <a:pt x="0" y="2494"/>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7" name="Line 82"/>
              <p:cNvSpPr>
                <a:spLocks noChangeShapeType="1"/>
              </p:cNvSpPr>
              <p:nvPr/>
            </p:nvSpPr>
            <p:spPr bwMode="auto">
              <a:xfrm flipV="1">
                <a:off x="3366896" y="2497334"/>
                <a:ext cx="0" cy="706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8" name="Line 83"/>
              <p:cNvSpPr>
                <a:spLocks noChangeShapeType="1"/>
              </p:cNvSpPr>
              <p:nvPr/>
            </p:nvSpPr>
            <p:spPr bwMode="auto">
              <a:xfrm>
                <a:off x="3321458" y="2497334"/>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99" name="Rectangle 84"/>
              <p:cNvSpPr>
                <a:spLocks noChangeArrowheads="1"/>
              </p:cNvSpPr>
              <p:nvPr/>
            </p:nvSpPr>
            <p:spPr bwMode="auto">
              <a:xfrm>
                <a:off x="4294765" y="4147944"/>
                <a:ext cx="117180" cy="520378"/>
              </a:xfrm>
              <a:prstGeom prst="rect">
                <a:avLst/>
              </a:prstGeom>
              <a:solidFill>
                <a:srgbClr val="E0E0E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0" name="Freeform 85"/>
              <p:cNvSpPr>
                <a:spLocks/>
              </p:cNvSpPr>
              <p:nvPr/>
            </p:nvSpPr>
            <p:spPr bwMode="auto">
              <a:xfrm flipV="1">
                <a:off x="4289982" y="4143235"/>
                <a:ext cx="126746" cy="529797"/>
              </a:xfrm>
              <a:custGeom>
                <a:avLst/>
                <a:gdLst>
                  <a:gd name="T0" fmla="*/ 143 w 143"/>
                  <a:gd name="T1" fmla="*/ 0 h 610"/>
                  <a:gd name="T2" fmla="*/ 143 w 143"/>
                  <a:gd name="T3" fmla="*/ 610 h 610"/>
                  <a:gd name="T4" fmla="*/ 0 w 143"/>
                  <a:gd name="T5" fmla="*/ 610 h 610"/>
                  <a:gd name="T6" fmla="*/ 0 w 143"/>
                  <a:gd name="T7" fmla="*/ 0 h 610"/>
                </a:gdLst>
                <a:ahLst/>
                <a:cxnLst>
                  <a:cxn ang="0">
                    <a:pos x="T0" y="T1"/>
                  </a:cxn>
                  <a:cxn ang="0">
                    <a:pos x="T2" y="T3"/>
                  </a:cxn>
                  <a:cxn ang="0">
                    <a:pos x="T4" y="T5"/>
                  </a:cxn>
                  <a:cxn ang="0">
                    <a:pos x="T6" y="T7"/>
                  </a:cxn>
                </a:cxnLst>
                <a:rect l="0" t="0" r="r" b="b"/>
                <a:pathLst>
                  <a:path w="143" h="610">
                    <a:moveTo>
                      <a:pt x="143" y="0"/>
                    </a:moveTo>
                    <a:lnTo>
                      <a:pt x="143" y="610"/>
                    </a:lnTo>
                    <a:lnTo>
                      <a:pt x="0" y="61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1" name="Line 86"/>
              <p:cNvSpPr>
                <a:spLocks noChangeShapeType="1"/>
              </p:cNvSpPr>
              <p:nvPr/>
            </p:nvSpPr>
            <p:spPr bwMode="auto">
              <a:xfrm flipV="1">
                <a:off x="4354549" y="4136170"/>
                <a:ext cx="0" cy="706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2" name="Line 87"/>
              <p:cNvSpPr>
                <a:spLocks noChangeShapeType="1"/>
              </p:cNvSpPr>
              <p:nvPr/>
            </p:nvSpPr>
            <p:spPr bwMode="auto">
              <a:xfrm>
                <a:off x="4309113" y="4136170"/>
                <a:ext cx="8848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3" name="Rectangle 88"/>
              <p:cNvSpPr>
                <a:spLocks noChangeArrowheads="1"/>
              </p:cNvSpPr>
              <p:nvPr/>
            </p:nvSpPr>
            <p:spPr bwMode="auto">
              <a:xfrm>
                <a:off x="5284811" y="3528671"/>
                <a:ext cx="114788" cy="1139651"/>
              </a:xfrm>
              <a:prstGeom prst="rect">
                <a:avLst/>
              </a:prstGeom>
              <a:solidFill>
                <a:srgbClr val="E0E0E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4" name="Freeform 89"/>
              <p:cNvSpPr>
                <a:spLocks/>
              </p:cNvSpPr>
              <p:nvPr/>
            </p:nvSpPr>
            <p:spPr bwMode="auto">
              <a:xfrm flipV="1">
                <a:off x="5280028" y="3523961"/>
                <a:ext cx="124354" cy="1149069"/>
              </a:xfrm>
              <a:custGeom>
                <a:avLst/>
                <a:gdLst>
                  <a:gd name="T0" fmla="*/ 142 w 142"/>
                  <a:gd name="T1" fmla="*/ 0 h 1321"/>
                  <a:gd name="T2" fmla="*/ 142 w 142"/>
                  <a:gd name="T3" fmla="*/ 1321 h 1321"/>
                  <a:gd name="T4" fmla="*/ 0 w 142"/>
                  <a:gd name="T5" fmla="*/ 1321 h 1321"/>
                  <a:gd name="T6" fmla="*/ 0 w 142"/>
                  <a:gd name="T7" fmla="*/ 0 h 1321"/>
                </a:gdLst>
                <a:ahLst/>
                <a:cxnLst>
                  <a:cxn ang="0">
                    <a:pos x="T0" y="T1"/>
                  </a:cxn>
                  <a:cxn ang="0">
                    <a:pos x="T2" y="T3"/>
                  </a:cxn>
                  <a:cxn ang="0">
                    <a:pos x="T4" y="T5"/>
                  </a:cxn>
                  <a:cxn ang="0">
                    <a:pos x="T6" y="T7"/>
                  </a:cxn>
                </a:cxnLst>
                <a:rect l="0" t="0" r="r" b="b"/>
                <a:pathLst>
                  <a:path w="142" h="1321">
                    <a:moveTo>
                      <a:pt x="142" y="0"/>
                    </a:moveTo>
                    <a:lnTo>
                      <a:pt x="142" y="1321"/>
                    </a:lnTo>
                    <a:lnTo>
                      <a:pt x="0" y="1321"/>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5" name="Line 90"/>
              <p:cNvSpPr>
                <a:spLocks noChangeShapeType="1"/>
              </p:cNvSpPr>
              <p:nvPr/>
            </p:nvSpPr>
            <p:spPr bwMode="auto">
              <a:xfrm flipV="1">
                <a:off x="5342204" y="3502770"/>
                <a:ext cx="0" cy="2119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6" name="Line 91"/>
              <p:cNvSpPr>
                <a:spLocks noChangeShapeType="1"/>
              </p:cNvSpPr>
              <p:nvPr/>
            </p:nvSpPr>
            <p:spPr bwMode="auto">
              <a:xfrm>
                <a:off x="5296767" y="3502770"/>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7" name="Rectangle 92"/>
              <p:cNvSpPr>
                <a:spLocks noChangeArrowheads="1"/>
              </p:cNvSpPr>
              <p:nvPr/>
            </p:nvSpPr>
            <p:spPr bwMode="auto">
              <a:xfrm>
                <a:off x="6272464" y="2662159"/>
                <a:ext cx="117180" cy="2006162"/>
              </a:xfrm>
              <a:prstGeom prst="rect">
                <a:avLst/>
              </a:prstGeom>
              <a:solidFill>
                <a:srgbClr val="E0E0E0"/>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8" name="Freeform 93"/>
              <p:cNvSpPr>
                <a:spLocks/>
              </p:cNvSpPr>
              <p:nvPr/>
            </p:nvSpPr>
            <p:spPr bwMode="auto">
              <a:xfrm flipV="1">
                <a:off x="6267681" y="2657450"/>
                <a:ext cx="126746" cy="2015580"/>
              </a:xfrm>
              <a:custGeom>
                <a:avLst/>
                <a:gdLst>
                  <a:gd name="T0" fmla="*/ 143 w 143"/>
                  <a:gd name="T1" fmla="*/ 0 h 2317"/>
                  <a:gd name="T2" fmla="*/ 143 w 143"/>
                  <a:gd name="T3" fmla="*/ 2317 h 2317"/>
                  <a:gd name="T4" fmla="*/ 0 w 143"/>
                  <a:gd name="T5" fmla="*/ 2317 h 2317"/>
                  <a:gd name="T6" fmla="*/ 0 w 143"/>
                  <a:gd name="T7" fmla="*/ 0 h 2317"/>
                </a:gdLst>
                <a:ahLst/>
                <a:cxnLst>
                  <a:cxn ang="0">
                    <a:pos x="T0" y="T1"/>
                  </a:cxn>
                  <a:cxn ang="0">
                    <a:pos x="T2" y="T3"/>
                  </a:cxn>
                  <a:cxn ang="0">
                    <a:pos x="T4" y="T5"/>
                  </a:cxn>
                  <a:cxn ang="0">
                    <a:pos x="T6" y="T7"/>
                  </a:cxn>
                </a:cxnLst>
                <a:rect l="0" t="0" r="r" b="b"/>
                <a:pathLst>
                  <a:path w="143" h="2317">
                    <a:moveTo>
                      <a:pt x="143" y="0"/>
                    </a:moveTo>
                    <a:lnTo>
                      <a:pt x="143" y="2317"/>
                    </a:lnTo>
                    <a:lnTo>
                      <a:pt x="0" y="2317"/>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9" name="Line 94"/>
              <p:cNvSpPr>
                <a:spLocks noChangeShapeType="1"/>
              </p:cNvSpPr>
              <p:nvPr/>
            </p:nvSpPr>
            <p:spPr bwMode="auto">
              <a:xfrm flipV="1">
                <a:off x="6329858" y="2610357"/>
                <a:ext cx="0" cy="4709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10" name="Line 95"/>
              <p:cNvSpPr>
                <a:spLocks noChangeShapeType="1"/>
              </p:cNvSpPr>
              <p:nvPr/>
            </p:nvSpPr>
            <p:spPr bwMode="auto">
              <a:xfrm>
                <a:off x="6284422" y="2610357"/>
                <a:ext cx="9087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11" name="Line 96"/>
              <p:cNvSpPr>
                <a:spLocks noChangeShapeType="1"/>
              </p:cNvSpPr>
              <p:nvPr/>
            </p:nvSpPr>
            <p:spPr bwMode="auto">
              <a:xfrm>
                <a:off x="2453375" y="4677740"/>
                <a:ext cx="4345202"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25" name="Rectangle 14"/>
              <p:cNvSpPr>
                <a:spLocks noChangeArrowheads="1"/>
              </p:cNvSpPr>
              <p:nvPr/>
            </p:nvSpPr>
            <p:spPr bwMode="auto">
              <a:xfrm>
                <a:off x="2882580" y="4760936"/>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300" b="1" i="0" u="none" strike="noStrike" cap="none" normalizeH="0" baseline="0" dirty="0" err="1" smtClean="0">
                    <a:ln>
                      <a:noFill/>
                    </a:ln>
                    <a:solidFill>
                      <a:srgbClr val="000000"/>
                    </a:solidFill>
                    <a:effectLst/>
                    <a:cs typeface="Arial" panose="020B0604020202020204" pitchFamily="34" charset="0"/>
                  </a:rPr>
                  <a:t>Lxmdh</a:t>
                </a:r>
                <a:endParaRPr kumimoji="0" lang="ko-KR" altLang="ko-KR" sz="1300" b="1" i="0" u="none" strike="noStrike" cap="none" normalizeH="0" baseline="0" dirty="0" smtClean="0">
                  <a:ln>
                    <a:noFill/>
                  </a:ln>
                  <a:solidFill>
                    <a:schemeClr val="tx1"/>
                  </a:solidFill>
                  <a:effectLst/>
                  <a:cs typeface="Arial" panose="020B0604020202020204" pitchFamily="34" charset="0"/>
                </a:endParaRPr>
              </a:p>
            </p:txBody>
          </p:sp>
          <p:sp>
            <p:nvSpPr>
              <p:cNvPr id="126" name="Rectangle 15"/>
              <p:cNvSpPr>
                <a:spLocks noChangeArrowheads="1"/>
              </p:cNvSpPr>
              <p:nvPr/>
            </p:nvSpPr>
            <p:spPr bwMode="auto">
              <a:xfrm>
                <a:off x="3827616" y="4760936"/>
                <a:ext cx="6187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300" b="1" dirty="0" err="1" smtClean="0">
                    <a:solidFill>
                      <a:srgbClr val="000000"/>
                    </a:solidFill>
                    <a:cs typeface="Arial" panose="020B0604020202020204" pitchFamily="34" charset="0"/>
                  </a:rPr>
                  <a:t>Bmmdh</a:t>
                </a:r>
                <a:endParaRPr kumimoji="0" lang="ko-KR" altLang="ko-KR" sz="1300" b="1" i="0" u="none" strike="noStrike" cap="none" normalizeH="0" baseline="0" dirty="0" smtClean="0">
                  <a:ln>
                    <a:noFill/>
                  </a:ln>
                  <a:solidFill>
                    <a:schemeClr val="tx1"/>
                  </a:solidFill>
                  <a:effectLst/>
                  <a:cs typeface="Arial" panose="020B0604020202020204" pitchFamily="34" charset="0"/>
                </a:endParaRPr>
              </a:p>
            </p:txBody>
          </p:sp>
          <p:sp>
            <p:nvSpPr>
              <p:cNvPr id="127" name="Rectangle 16"/>
              <p:cNvSpPr>
                <a:spLocks noChangeArrowheads="1"/>
              </p:cNvSpPr>
              <p:nvPr/>
            </p:nvSpPr>
            <p:spPr bwMode="auto">
              <a:xfrm>
                <a:off x="4857613" y="4760936"/>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300" b="1" dirty="0" err="1" smtClean="0">
                    <a:solidFill>
                      <a:srgbClr val="000000"/>
                    </a:solidFill>
                    <a:cs typeface="Arial" panose="020B0604020202020204" pitchFamily="34" charset="0"/>
                  </a:rPr>
                  <a:t>Bsmdh</a:t>
                </a:r>
                <a:endParaRPr kumimoji="0" lang="ko-KR" altLang="ko-KR" sz="1300" b="1" i="0" u="none" strike="noStrike" cap="none" normalizeH="0" baseline="0" dirty="0" smtClean="0">
                  <a:ln>
                    <a:noFill/>
                  </a:ln>
                  <a:solidFill>
                    <a:schemeClr val="tx1"/>
                  </a:solidFill>
                  <a:effectLst/>
                  <a:cs typeface="Arial" panose="020B0604020202020204" pitchFamily="34" charset="0"/>
                </a:endParaRPr>
              </a:p>
            </p:txBody>
          </p:sp>
          <p:sp>
            <p:nvSpPr>
              <p:cNvPr id="128" name="Rectangle 17"/>
              <p:cNvSpPr>
                <a:spLocks noChangeArrowheads="1"/>
              </p:cNvSpPr>
              <p:nvPr/>
            </p:nvSpPr>
            <p:spPr bwMode="auto">
              <a:xfrm>
                <a:off x="5838657" y="4760936"/>
                <a:ext cx="5754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300" b="1" dirty="0" err="1" smtClean="0">
                    <a:solidFill>
                      <a:srgbClr val="000000"/>
                    </a:solidFill>
                    <a:cs typeface="Arial" panose="020B0604020202020204" pitchFamily="34" charset="0"/>
                  </a:rPr>
                  <a:t>Cnmdh</a:t>
                </a:r>
                <a:endParaRPr kumimoji="0" lang="ko-KR" altLang="ko-KR" sz="1300" b="1" i="0" u="none" strike="noStrike" cap="none" normalizeH="0" baseline="0" dirty="0" smtClean="0">
                  <a:ln>
                    <a:noFill/>
                  </a:ln>
                  <a:solidFill>
                    <a:schemeClr val="tx1"/>
                  </a:solidFill>
                  <a:effectLst/>
                  <a:cs typeface="Arial" panose="020B0604020202020204" pitchFamily="34" charset="0"/>
                </a:endParaRPr>
              </a:p>
            </p:txBody>
          </p:sp>
        </p:grpSp>
        <p:sp>
          <p:nvSpPr>
            <p:cNvPr id="131" name="Rectangle 25"/>
            <p:cNvSpPr>
              <a:spLocks noChangeArrowheads="1"/>
            </p:cNvSpPr>
            <p:nvPr/>
          </p:nvSpPr>
          <p:spPr bwMode="auto">
            <a:xfrm rot="16200000" flipH="1">
              <a:off x="977149" y="3073054"/>
              <a:ext cx="18642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200" b="1" dirty="0" smtClean="0">
                  <a:solidFill>
                    <a:srgbClr val="000000"/>
                  </a:solidFill>
                  <a:cs typeface="Arial" panose="020B0604020202020204" pitchFamily="34" charset="0"/>
                </a:rPr>
                <a:t>Specific activity (</a:t>
              </a:r>
              <a:r>
                <a:rPr lang="en-US" altLang="ko-KR" sz="1200" b="1" dirty="0" err="1">
                  <a:solidFill>
                    <a:srgbClr val="000000"/>
                  </a:solidFill>
                  <a:cs typeface="Arial" panose="020B0604020202020204" pitchFamily="34" charset="0"/>
                </a:rPr>
                <a:t>m</a:t>
              </a:r>
              <a:r>
                <a:rPr lang="en-US" altLang="ko-KR" sz="1200" b="1" dirty="0" err="1" smtClean="0">
                  <a:solidFill>
                    <a:srgbClr val="000000"/>
                  </a:solidFill>
                  <a:cs typeface="Arial" panose="020B0604020202020204" pitchFamily="34" charset="0"/>
                </a:rPr>
                <a:t>U</a:t>
              </a:r>
              <a:r>
                <a:rPr lang="en-US" altLang="ko-KR" sz="1200" b="1" dirty="0" smtClean="0">
                  <a:solidFill>
                    <a:srgbClr val="000000"/>
                  </a:solidFill>
                  <a:cs typeface="Arial" panose="020B0604020202020204" pitchFamily="34" charset="0"/>
                </a:rPr>
                <a:t>/mg)</a:t>
              </a:r>
              <a:endParaRPr kumimoji="0" lang="ko-KR" altLang="ko-KR" sz="1200" b="1" i="0" u="none" strike="noStrike" cap="none" normalizeH="0" baseline="0" dirty="0" smtClean="0">
                <a:ln>
                  <a:noFill/>
                </a:ln>
                <a:solidFill>
                  <a:schemeClr val="tx1"/>
                </a:solidFill>
                <a:effectLst/>
                <a:cs typeface="Arial" panose="020B0604020202020204" pitchFamily="34" charset="0"/>
              </a:endParaRPr>
            </a:p>
          </p:txBody>
        </p:sp>
        <p:grpSp>
          <p:nvGrpSpPr>
            <p:cNvPr id="3" name="그룹 2"/>
            <p:cNvGrpSpPr/>
            <p:nvPr/>
          </p:nvGrpSpPr>
          <p:grpSpPr>
            <a:xfrm>
              <a:off x="2535270" y="1655822"/>
              <a:ext cx="1101747" cy="787400"/>
              <a:chOff x="2443163" y="5267325"/>
              <a:chExt cx="1101747" cy="787400"/>
            </a:xfrm>
          </p:grpSpPr>
          <p:sp>
            <p:nvSpPr>
              <p:cNvPr id="4" name="Rectangle 83"/>
              <p:cNvSpPr>
                <a:spLocks noChangeArrowheads="1"/>
              </p:cNvSpPr>
              <p:nvPr/>
            </p:nvSpPr>
            <p:spPr bwMode="auto">
              <a:xfrm>
                <a:off x="2443163" y="5267325"/>
                <a:ext cx="1089309" cy="787400"/>
              </a:xfrm>
              <a:prstGeom prst="rect">
                <a:avLst/>
              </a:prstGeom>
              <a:solidFill>
                <a:srgbClr val="FFFFFF"/>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5" name="Rectangle 84"/>
              <p:cNvSpPr>
                <a:spLocks noChangeArrowheads="1"/>
              </p:cNvSpPr>
              <p:nvPr/>
            </p:nvSpPr>
            <p:spPr bwMode="auto">
              <a:xfrm>
                <a:off x="2886075" y="5351463"/>
                <a:ext cx="5594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000" dirty="0" smtClean="0">
                    <a:solidFill>
                      <a:srgbClr val="000000"/>
                    </a:solidFill>
                    <a:cs typeface="Arial" panose="020B0604020202020204" pitchFamily="34" charset="0"/>
                  </a:rPr>
                  <a:t>Methanol</a:t>
                </a:r>
                <a:r>
                  <a:rPr kumimoji="0" lang="ko-KR" altLang="ko-KR" sz="1000" b="0" i="0" u="none" strike="noStrike" cap="none" normalizeH="0" baseline="0" dirty="0" smtClean="0">
                    <a:ln>
                      <a:noFill/>
                    </a:ln>
                    <a:solidFill>
                      <a:srgbClr val="000000"/>
                    </a:solidFill>
                    <a:effectLst/>
                    <a:cs typeface="Arial" panose="020B0604020202020204" pitchFamily="34" charset="0"/>
                  </a:rPr>
                  <a:t> </a:t>
                </a:r>
                <a:endParaRPr kumimoji="0" lang="ko-KR" altLang="ko-KR" sz="1800" b="0" i="0" u="none" strike="noStrike" cap="none" normalizeH="0" baseline="0" dirty="0" smtClean="0">
                  <a:ln>
                    <a:noFill/>
                  </a:ln>
                  <a:solidFill>
                    <a:schemeClr val="tx1"/>
                  </a:solidFill>
                  <a:effectLst/>
                  <a:cs typeface="Arial" panose="020B0604020202020204" pitchFamily="34" charset="0"/>
                </a:endParaRPr>
              </a:p>
            </p:txBody>
          </p:sp>
          <p:sp>
            <p:nvSpPr>
              <p:cNvPr id="6" name="Rectangle 85"/>
              <p:cNvSpPr>
                <a:spLocks noChangeArrowheads="1"/>
              </p:cNvSpPr>
              <p:nvPr/>
            </p:nvSpPr>
            <p:spPr bwMode="auto">
              <a:xfrm>
                <a:off x="2533650" y="5381625"/>
                <a:ext cx="276225" cy="82550"/>
              </a:xfrm>
              <a:prstGeom prst="rect">
                <a:avLst/>
              </a:prstGeom>
              <a:solidFill>
                <a:srgbClr val="00000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7" name="Rectangle 86"/>
              <p:cNvSpPr>
                <a:spLocks noChangeArrowheads="1"/>
              </p:cNvSpPr>
              <p:nvPr/>
            </p:nvSpPr>
            <p:spPr bwMode="auto">
              <a:xfrm>
                <a:off x="2533650" y="5381625"/>
                <a:ext cx="276225" cy="8255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8" name="Rectangle 87"/>
              <p:cNvSpPr>
                <a:spLocks noChangeArrowheads="1"/>
              </p:cNvSpPr>
              <p:nvPr/>
            </p:nvSpPr>
            <p:spPr bwMode="auto">
              <a:xfrm>
                <a:off x="2886075" y="5510213"/>
                <a:ext cx="4792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000" dirty="0" smtClean="0">
                    <a:solidFill>
                      <a:srgbClr val="000000"/>
                    </a:solidFill>
                    <a:cs typeface="Arial" panose="020B0604020202020204" pitchFamily="34" charset="0"/>
                  </a:rPr>
                  <a:t>Ethanol</a:t>
                </a:r>
                <a:r>
                  <a:rPr kumimoji="0" lang="ko-KR" altLang="ko-KR" sz="1000" b="0" i="0" u="none" strike="noStrike" cap="none" normalizeH="0" baseline="0" dirty="0" smtClean="0">
                    <a:ln>
                      <a:noFill/>
                    </a:ln>
                    <a:solidFill>
                      <a:srgbClr val="000000"/>
                    </a:solidFill>
                    <a:effectLst/>
                    <a:cs typeface="Arial" panose="020B0604020202020204" pitchFamily="34" charset="0"/>
                  </a:rPr>
                  <a:t> </a:t>
                </a:r>
                <a:endParaRPr kumimoji="0" lang="ko-KR" altLang="ko-KR" sz="1800" b="0" i="0" u="none" strike="noStrike" cap="none" normalizeH="0" baseline="0" dirty="0" smtClean="0">
                  <a:ln>
                    <a:noFill/>
                  </a:ln>
                  <a:solidFill>
                    <a:schemeClr val="tx1"/>
                  </a:solidFill>
                  <a:effectLst/>
                  <a:cs typeface="Arial" panose="020B0604020202020204" pitchFamily="34" charset="0"/>
                </a:endParaRPr>
              </a:p>
            </p:txBody>
          </p:sp>
          <p:sp>
            <p:nvSpPr>
              <p:cNvPr id="9" name="Rectangle 88"/>
              <p:cNvSpPr>
                <a:spLocks noChangeArrowheads="1"/>
              </p:cNvSpPr>
              <p:nvPr/>
            </p:nvSpPr>
            <p:spPr bwMode="auto">
              <a:xfrm>
                <a:off x="2533650" y="5540375"/>
                <a:ext cx="276225" cy="82550"/>
              </a:xfrm>
              <a:prstGeom prst="rect">
                <a:avLst/>
              </a:prstGeom>
              <a:solidFill>
                <a:srgbClr val="C0C0C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0" name="Rectangle 89"/>
              <p:cNvSpPr>
                <a:spLocks noChangeArrowheads="1"/>
              </p:cNvSpPr>
              <p:nvPr/>
            </p:nvSpPr>
            <p:spPr bwMode="auto">
              <a:xfrm>
                <a:off x="2533650" y="5540375"/>
                <a:ext cx="276225" cy="8255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1" name="Rectangle 90"/>
              <p:cNvSpPr>
                <a:spLocks noChangeArrowheads="1"/>
              </p:cNvSpPr>
              <p:nvPr/>
            </p:nvSpPr>
            <p:spPr bwMode="auto">
              <a:xfrm>
                <a:off x="2886075" y="5667375"/>
                <a:ext cx="6588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000" dirty="0" smtClean="0">
                    <a:solidFill>
                      <a:srgbClr val="000000"/>
                    </a:solidFill>
                    <a:cs typeface="Arial" panose="020B0604020202020204" pitchFamily="34" charset="0"/>
                  </a:rPr>
                  <a:t>2-Propanol</a:t>
                </a:r>
                <a:r>
                  <a:rPr kumimoji="0" lang="ko-KR" altLang="ko-KR" sz="1000" b="0" i="0" u="none" strike="noStrike" cap="none" normalizeH="0" baseline="0" dirty="0" smtClean="0">
                    <a:ln>
                      <a:noFill/>
                    </a:ln>
                    <a:solidFill>
                      <a:srgbClr val="000000"/>
                    </a:solidFill>
                    <a:effectLst/>
                    <a:cs typeface="Arial" panose="020B0604020202020204" pitchFamily="34" charset="0"/>
                  </a:rPr>
                  <a:t> </a:t>
                </a:r>
                <a:endParaRPr kumimoji="0" lang="ko-KR" altLang="ko-KR" sz="1800" b="0" i="0" u="none" strike="noStrike" cap="none" normalizeH="0" baseline="0" dirty="0" smtClean="0">
                  <a:ln>
                    <a:noFill/>
                  </a:ln>
                  <a:solidFill>
                    <a:schemeClr val="tx1"/>
                  </a:solidFill>
                  <a:effectLst/>
                  <a:cs typeface="Arial" panose="020B0604020202020204" pitchFamily="34" charset="0"/>
                </a:endParaRPr>
              </a:p>
            </p:txBody>
          </p:sp>
          <p:sp>
            <p:nvSpPr>
              <p:cNvPr id="12" name="Rectangle 91"/>
              <p:cNvSpPr>
                <a:spLocks noChangeArrowheads="1"/>
              </p:cNvSpPr>
              <p:nvPr/>
            </p:nvSpPr>
            <p:spPr bwMode="auto">
              <a:xfrm>
                <a:off x="2533650" y="5699125"/>
                <a:ext cx="276225" cy="80963"/>
              </a:xfrm>
              <a:prstGeom prst="rect">
                <a:avLst/>
              </a:prstGeom>
              <a:solidFill>
                <a:srgbClr val="60606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3" name="Rectangle 92"/>
              <p:cNvSpPr>
                <a:spLocks noChangeArrowheads="1"/>
              </p:cNvSpPr>
              <p:nvPr/>
            </p:nvSpPr>
            <p:spPr bwMode="auto">
              <a:xfrm>
                <a:off x="2533650" y="5699125"/>
                <a:ext cx="276225" cy="8096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4" name="Rectangle 93"/>
              <p:cNvSpPr>
                <a:spLocks noChangeArrowheads="1"/>
              </p:cNvSpPr>
              <p:nvPr/>
            </p:nvSpPr>
            <p:spPr bwMode="auto">
              <a:xfrm>
                <a:off x="2886075" y="5826125"/>
                <a:ext cx="4664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000" dirty="0" smtClean="0">
                    <a:solidFill>
                      <a:srgbClr val="000000"/>
                    </a:solidFill>
                    <a:cs typeface="Arial" panose="020B0604020202020204" pitchFamily="34" charset="0"/>
                  </a:rPr>
                  <a:t>Butanol</a:t>
                </a:r>
                <a:r>
                  <a:rPr kumimoji="0" lang="ko-KR" altLang="ko-KR" sz="1000" b="0" i="0" u="none" strike="noStrike" cap="none" normalizeH="0" baseline="0" dirty="0" smtClean="0">
                    <a:ln>
                      <a:noFill/>
                    </a:ln>
                    <a:solidFill>
                      <a:srgbClr val="000000"/>
                    </a:solidFill>
                    <a:effectLst/>
                    <a:cs typeface="Arial" panose="020B0604020202020204" pitchFamily="34" charset="0"/>
                  </a:rPr>
                  <a:t> </a:t>
                </a:r>
                <a:endParaRPr kumimoji="0" lang="ko-KR" altLang="ko-KR" sz="1800" b="0" i="0" u="none" strike="noStrike" cap="none" normalizeH="0" baseline="0" dirty="0" smtClean="0">
                  <a:ln>
                    <a:noFill/>
                  </a:ln>
                  <a:solidFill>
                    <a:schemeClr val="tx1"/>
                  </a:solidFill>
                  <a:effectLst/>
                  <a:cs typeface="Arial" panose="020B0604020202020204" pitchFamily="34" charset="0"/>
                </a:endParaRPr>
              </a:p>
            </p:txBody>
          </p:sp>
          <p:sp>
            <p:nvSpPr>
              <p:cNvPr id="15" name="Rectangle 94"/>
              <p:cNvSpPr>
                <a:spLocks noChangeArrowheads="1"/>
              </p:cNvSpPr>
              <p:nvPr/>
            </p:nvSpPr>
            <p:spPr bwMode="auto">
              <a:xfrm>
                <a:off x="2533650" y="5856288"/>
                <a:ext cx="276225" cy="82550"/>
              </a:xfrm>
              <a:prstGeom prst="rect">
                <a:avLst/>
              </a:prstGeom>
              <a:solidFill>
                <a:srgbClr val="E0E0E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sp>
            <p:nvSpPr>
              <p:cNvPr id="16" name="Rectangle 95"/>
              <p:cNvSpPr>
                <a:spLocks noChangeArrowheads="1"/>
              </p:cNvSpPr>
              <p:nvPr/>
            </p:nvSpPr>
            <p:spPr bwMode="auto">
              <a:xfrm>
                <a:off x="2533650" y="5856288"/>
                <a:ext cx="276225" cy="8255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latin typeface="Arial" panose="020B0604020202020204" pitchFamily="34" charset="0"/>
                  <a:cs typeface="Arial" panose="020B0604020202020204" pitchFamily="34" charset="0"/>
                </a:endParaRPr>
              </a:p>
            </p:txBody>
          </p:sp>
        </p:grpSp>
      </p:grpSp>
      <p:sp>
        <p:nvSpPr>
          <p:cNvPr id="2" name="직사각형 1"/>
          <p:cNvSpPr/>
          <p:nvPr/>
        </p:nvSpPr>
        <p:spPr>
          <a:xfrm>
            <a:off x="0" y="5507284"/>
            <a:ext cx="9142330" cy="1077218"/>
          </a:xfrm>
          <a:prstGeom prst="rect">
            <a:avLst/>
          </a:prstGeom>
        </p:spPr>
        <p:txBody>
          <a:bodyPr wrap="square">
            <a:spAutoFit/>
          </a:bodyPr>
          <a:lstStyle/>
          <a:p>
            <a:pPr algn="just"/>
            <a:r>
              <a:rPr lang="en-US" altLang="ko-KR" sz="1600" kern="100" dirty="0">
                <a:solidFill>
                  <a:srgbClr val="000000"/>
                </a:solidFill>
                <a:latin typeface="Times New Roman" panose="02020603050405020304" pitchFamily="18" charset="0"/>
                <a:cs typeface="Times New Roman" panose="02020603050405020304" pitchFamily="18" charset="0"/>
              </a:rPr>
              <a:t>Figure S1. Comparison of specific activities of different type III </a:t>
            </a:r>
            <a:r>
              <a:rPr lang="en-US" altLang="ko-KR" sz="1600" kern="100" dirty="0" err="1">
                <a:solidFill>
                  <a:srgbClr val="000000"/>
                </a:solidFill>
                <a:latin typeface="Times New Roman" panose="02020603050405020304" pitchFamily="18" charset="0"/>
                <a:cs typeface="Times New Roman" panose="02020603050405020304" pitchFamily="18" charset="0"/>
              </a:rPr>
              <a:t>Mdhs</a:t>
            </a:r>
            <a:r>
              <a:rPr lang="en-US" altLang="ko-KR" sz="1600" kern="100" dirty="0">
                <a:solidFill>
                  <a:srgbClr val="000000"/>
                </a:solidFill>
                <a:latin typeface="Times New Roman" panose="02020603050405020304" pitchFamily="18" charset="0"/>
                <a:cs typeface="Times New Roman" panose="02020603050405020304" pitchFamily="18" charset="0"/>
              </a:rPr>
              <a:t> with C1–C4 alcohols as substrates. Reactions were performed in 50 </a:t>
            </a:r>
            <a:r>
              <a:rPr lang="en-US" altLang="ko-KR" sz="1600" kern="100" dirty="0" err="1">
                <a:solidFill>
                  <a:srgbClr val="000000"/>
                </a:solidFill>
                <a:latin typeface="Times New Roman" panose="02020603050405020304" pitchFamily="18" charset="0"/>
                <a:cs typeface="Times New Roman" panose="02020603050405020304" pitchFamily="18" charset="0"/>
              </a:rPr>
              <a:t>mM</a:t>
            </a:r>
            <a:r>
              <a:rPr lang="en-US" altLang="ko-KR" sz="1600" kern="100" dirty="0">
                <a:solidFill>
                  <a:srgbClr val="000000"/>
                </a:solidFill>
                <a:latin typeface="Times New Roman" panose="02020603050405020304" pitchFamily="18" charset="0"/>
                <a:cs typeface="Times New Roman" panose="02020603050405020304" pitchFamily="18" charset="0"/>
              </a:rPr>
              <a:t> CHES buffer (pH 9.5) containing 3 </a:t>
            </a:r>
            <a:r>
              <a:rPr lang="en-US" altLang="ko-KR" sz="1600" kern="100" dirty="0" err="1">
                <a:solidFill>
                  <a:srgbClr val="000000"/>
                </a:solidFill>
                <a:latin typeface="Times New Roman" panose="02020603050405020304" pitchFamily="18" charset="0"/>
                <a:cs typeface="Times New Roman" panose="02020603050405020304" pitchFamily="18" charset="0"/>
              </a:rPr>
              <a:t>mM</a:t>
            </a:r>
            <a:r>
              <a:rPr lang="en-US" altLang="ko-KR" sz="1600" kern="100" dirty="0">
                <a:solidFill>
                  <a:srgbClr val="000000"/>
                </a:solidFill>
                <a:latin typeface="Times New Roman" panose="02020603050405020304" pitchFamily="18" charset="0"/>
                <a:cs typeface="Times New Roman" panose="02020603050405020304" pitchFamily="18" charset="0"/>
              </a:rPr>
              <a:t> NAD</a:t>
            </a:r>
            <a:r>
              <a:rPr lang="en-US" altLang="ko-KR" sz="1600" kern="100" baseline="30000" dirty="0">
                <a:solidFill>
                  <a:srgbClr val="000000"/>
                </a:solidFill>
                <a:latin typeface="Times New Roman" panose="02020603050405020304" pitchFamily="18" charset="0"/>
                <a:cs typeface="Times New Roman" panose="02020603050405020304" pitchFamily="18" charset="0"/>
              </a:rPr>
              <a:t>+</a:t>
            </a:r>
            <a:r>
              <a:rPr lang="en-US" altLang="ko-KR" sz="1600" kern="100" dirty="0">
                <a:solidFill>
                  <a:srgbClr val="000000"/>
                </a:solidFill>
                <a:latin typeface="Times New Roman" panose="02020603050405020304" pitchFamily="18" charset="0"/>
                <a:cs typeface="Times New Roman" panose="02020603050405020304" pitchFamily="18" charset="0"/>
              </a:rPr>
              <a:t> and 5 </a:t>
            </a:r>
            <a:r>
              <a:rPr lang="en-US" altLang="ko-KR" sz="1600" kern="100" dirty="0" err="1">
                <a:solidFill>
                  <a:srgbClr val="000000"/>
                </a:solidFill>
                <a:latin typeface="Times New Roman" panose="02020603050405020304" pitchFamily="18" charset="0"/>
                <a:cs typeface="Times New Roman" panose="02020603050405020304" pitchFamily="18" charset="0"/>
              </a:rPr>
              <a:t>mM</a:t>
            </a:r>
            <a:r>
              <a:rPr lang="en-US" altLang="ko-KR" sz="1600" kern="100" dirty="0">
                <a:solidFill>
                  <a:srgbClr val="000000"/>
                </a:solidFill>
                <a:latin typeface="Times New Roman" panose="02020603050405020304" pitchFamily="18" charset="0"/>
                <a:cs typeface="Times New Roman" panose="02020603050405020304" pitchFamily="18" charset="0"/>
              </a:rPr>
              <a:t> Mg</a:t>
            </a:r>
            <a:r>
              <a:rPr lang="en-US" altLang="ko-KR" sz="1600" kern="100" baseline="30000" dirty="0">
                <a:solidFill>
                  <a:srgbClr val="000000"/>
                </a:solidFill>
                <a:latin typeface="Times New Roman" panose="02020603050405020304" pitchFamily="18" charset="0"/>
                <a:cs typeface="Times New Roman" panose="02020603050405020304" pitchFamily="18" charset="0"/>
              </a:rPr>
              <a:t>2+</a:t>
            </a:r>
            <a:r>
              <a:rPr lang="en-US" altLang="ko-KR" sz="1600" kern="100" dirty="0">
                <a:solidFill>
                  <a:srgbClr val="000000"/>
                </a:solidFill>
                <a:latin typeface="Times New Roman" panose="02020603050405020304" pitchFamily="18" charset="0"/>
                <a:cs typeface="Times New Roman" panose="02020603050405020304" pitchFamily="18" charset="0"/>
              </a:rPr>
              <a:t> with the enzyme at 55</a:t>
            </a:r>
            <a:r>
              <a:rPr lang="ko-KR" altLang="ko-KR" sz="1600" kern="100" dirty="0">
                <a:solidFill>
                  <a:srgbClr val="000000"/>
                </a:solidFill>
                <a:latin typeface="Times New Roman" panose="02020603050405020304" pitchFamily="18" charset="0"/>
                <a:cs typeface="Times New Roman" panose="02020603050405020304" pitchFamily="18" charset="0"/>
              </a:rPr>
              <a:t>℃</a:t>
            </a:r>
            <a:r>
              <a:rPr lang="en-US" altLang="ko-KR" sz="1600" kern="100" dirty="0">
                <a:solidFill>
                  <a:srgbClr val="000000"/>
                </a:solidFill>
                <a:latin typeface="Times New Roman" panose="02020603050405020304" pitchFamily="18" charset="0"/>
                <a:cs typeface="Times New Roman" panose="02020603050405020304" pitchFamily="18" charset="0"/>
              </a:rPr>
              <a:t> for 5 min. The </a:t>
            </a:r>
            <a:r>
              <a:rPr lang="en-US" altLang="ko-KR" sz="1600" kern="100" dirty="0" err="1">
                <a:solidFill>
                  <a:srgbClr val="000000"/>
                </a:solidFill>
                <a:latin typeface="Times New Roman" panose="02020603050405020304" pitchFamily="18" charset="0"/>
                <a:cs typeface="Times New Roman" panose="02020603050405020304" pitchFamily="18" charset="0"/>
              </a:rPr>
              <a:t>Mdhs</a:t>
            </a:r>
            <a:r>
              <a:rPr lang="en-US" altLang="ko-KR" sz="1600" kern="100" dirty="0">
                <a:solidFill>
                  <a:srgbClr val="000000"/>
                </a:solidFill>
                <a:latin typeface="Times New Roman" panose="02020603050405020304" pitchFamily="18" charset="0"/>
                <a:cs typeface="Times New Roman" panose="02020603050405020304" pitchFamily="18" charset="0"/>
              </a:rPr>
              <a:t> were as follows: </a:t>
            </a:r>
            <a:r>
              <a:rPr lang="en-US" altLang="ko-KR" sz="1600" kern="100" dirty="0" err="1">
                <a:solidFill>
                  <a:srgbClr val="000000"/>
                </a:solidFill>
                <a:latin typeface="Times New Roman" panose="02020603050405020304" pitchFamily="18" charset="0"/>
                <a:cs typeface="Times New Roman" panose="02020603050405020304" pitchFamily="18" charset="0"/>
              </a:rPr>
              <a:t>Bmmdh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i="1" kern="100" dirty="0">
                <a:solidFill>
                  <a:srgbClr val="000000"/>
                </a:solidFill>
                <a:latin typeface="Times New Roman" panose="02020603050405020304" pitchFamily="18" charset="0"/>
                <a:cs typeface="Times New Roman" panose="02020603050405020304" pitchFamily="18" charset="0"/>
              </a:rPr>
              <a:t>B. </a:t>
            </a:r>
            <a:r>
              <a:rPr lang="en-US" altLang="ko-KR" sz="1600" i="1" kern="100" dirty="0" err="1">
                <a:solidFill>
                  <a:srgbClr val="000000"/>
                </a:solidFill>
                <a:latin typeface="Times New Roman" panose="02020603050405020304" pitchFamily="18" charset="0"/>
                <a:cs typeface="Times New Roman" panose="02020603050405020304" pitchFamily="18" charset="0"/>
              </a:rPr>
              <a:t>methanolicus</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Bsmdh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i="1" kern="100" dirty="0">
                <a:solidFill>
                  <a:srgbClr val="000000"/>
                </a:solidFill>
                <a:latin typeface="Times New Roman" panose="02020603050405020304" pitchFamily="18" charset="0"/>
                <a:cs typeface="Times New Roman" panose="02020603050405020304" pitchFamily="18" charset="0"/>
              </a:rPr>
              <a:t>B. </a:t>
            </a:r>
            <a:r>
              <a:rPr lang="en-US" altLang="ko-KR" sz="1600" i="1" kern="100" dirty="0" err="1">
                <a:solidFill>
                  <a:srgbClr val="000000"/>
                </a:solidFill>
                <a:latin typeface="Times New Roman" panose="02020603050405020304" pitchFamily="18" charset="0"/>
                <a:cs typeface="Times New Roman" panose="02020603050405020304" pitchFamily="18" charset="0"/>
              </a:rPr>
              <a:t>stearothermophilus</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Cnmdh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i="1" kern="100" dirty="0">
                <a:solidFill>
                  <a:srgbClr val="000000"/>
                </a:solidFill>
                <a:latin typeface="Times New Roman" panose="02020603050405020304" pitchFamily="18" charset="0"/>
                <a:cs typeface="Times New Roman" panose="02020603050405020304" pitchFamily="18" charset="0"/>
              </a:rPr>
              <a:t>C. </a:t>
            </a:r>
            <a:r>
              <a:rPr lang="en-US" altLang="ko-KR" sz="1600" i="1" kern="100" dirty="0" err="1">
                <a:solidFill>
                  <a:srgbClr val="000000"/>
                </a:solidFill>
                <a:latin typeface="Times New Roman" panose="02020603050405020304" pitchFamily="18" charset="0"/>
                <a:cs typeface="Times New Roman" panose="02020603050405020304" pitchFamily="18" charset="0"/>
              </a:rPr>
              <a:t>necator</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Lxmdh</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i="1" kern="100" dirty="0">
                <a:solidFill>
                  <a:srgbClr val="000000"/>
                </a:solidFill>
                <a:latin typeface="Times New Roman" panose="02020603050405020304" pitchFamily="18" charset="0"/>
                <a:cs typeface="Times New Roman" panose="02020603050405020304" pitchFamily="18" charset="0"/>
              </a:rPr>
              <a:t>L. </a:t>
            </a:r>
            <a:r>
              <a:rPr lang="en-US" altLang="ko-KR" sz="1600" i="1" kern="100" dirty="0" err="1">
                <a:solidFill>
                  <a:srgbClr val="000000"/>
                </a:solidFill>
                <a:latin typeface="Times New Roman" panose="02020603050405020304" pitchFamily="18" charset="0"/>
                <a:cs typeface="Times New Roman" panose="02020603050405020304" pitchFamily="18" charset="0"/>
              </a:rPr>
              <a:t>xylanilyticus</a:t>
            </a:r>
            <a:r>
              <a:rPr lang="en-US" altLang="ko-KR" sz="1600" kern="100" dirty="0">
                <a:solidFill>
                  <a:srgbClr val="000000"/>
                </a:solidFill>
                <a:latin typeface="Times New Roman" panose="02020603050405020304" pitchFamily="18" charset="0"/>
                <a:cs typeface="Times New Roman" panose="02020603050405020304" pitchFamily="18" charset="0"/>
              </a:rPr>
              <a:t> </a:t>
            </a:r>
            <a:r>
              <a:rPr lang="en-US" altLang="ko-KR" sz="1600" kern="100" dirty="0" err="1">
                <a:solidFill>
                  <a:srgbClr val="000000"/>
                </a:solidFill>
                <a:latin typeface="Times New Roman" panose="02020603050405020304" pitchFamily="18" charset="0"/>
                <a:cs typeface="Times New Roman" panose="02020603050405020304" pitchFamily="18" charset="0"/>
              </a:rPr>
              <a:t>mdh</a:t>
            </a:r>
            <a:r>
              <a:rPr lang="en-US" altLang="ko-KR" sz="1600" kern="100" dirty="0">
                <a:solidFill>
                  <a:srgbClr val="000000"/>
                </a:solidFill>
                <a:latin typeface="Times New Roman" panose="02020603050405020304" pitchFamily="18" charset="0"/>
                <a:cs typeface="Times New Roman" panose="02020603050405020304" pitchFamily="18" charset="0"/>
              </a:rPr>
              <a:t>. </a:t>
            </a:r>
            <a:endParaRPr lang="ko-KR" altLang="ko-KR" sz="11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639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1050265" y="374073"/>
            <a:ext cx="6871763" cy="5202342"/>
            <a:chOff x="734382" y="498541"/>
            <a:chExt cx="7954934" cy="6225030"/>
          </a:xfrm>
        </p:grpSpPr>
        <p:pic>
          <p:nvPicPr>
            <p:cNvPr id="9" name="그림 8"/>
            <p:cNvPicPr>
              <a:picLocks noChangeAspect="1"/>
            </p:cNvPicPr>
            <p:nvPr/>
          </p:nvPicPr>
          <p:blipFill>
            <a:blip r:embed="rId2"/>
            <a:stretch>
              <a:fillRect/>
            </a:stretch>
          </p:blipFill>
          <p:spPr>
            <a:xfrm>
              <a:off x="845153" y="4563571"/>
              <a:ext cx="3879494" cy="2160000"/>
            </a:xfrm>
            <a:prstGeom prst="rect">
              <a:avLst/>
            </a:prstGeom>
          </p:spPr>
        </p:pic>
        <p:pic>
          <p:nvPicPr>
            <p:cNvPr id="10" name="그림 9"/>
            <p:cNvPicPr>
              <a:picLocks noChangeAspect="1"/>
            </p:cNvPicPr>
            <p:nvPr/>
          </p:nvPicPr>
          <p:blipFill>
            <a:blip r:embed="rId3"/>
            <a:stretch>
              <a:fillRect/>
            </a:stretch>
          </p:blipFill>
          <p:spPr>
            <a:xfrm>
              <a:off x="4809822" y="4563571"/>
              <a:ext cx="3879494" cy="2160000"/>
            </a:xfrm>
            <a:prstGeom prst="rect">
              <a:avLst/>
            </a:prstGeom>
          </p:spPr>
        </p:pic>
        <p:sp>
          <p:nvSpPr>
            <p:cNvPr id="11" name="TextBox 10"/>
            <p:cNvSpPr txBox="1"/>
            <p:nvPr/>
          </p:nvSpPr>
          <p:spPr>
            <a:xfrm>
              <a:off x="7716915" y="3220873"/>
              <a:ext cx="962294" cy="584775"/>
            </a:xfrm>
            <a:prstGeom prst="rect">
              <a:avLst/>
            </a:prstGeom>
            <a:noFill/>
          </p:spPr>
          <p:txBody>
            <a:bodyPr wrap="square" rtlCol="0">
              <a:spAutoFit/>
            </a:bodyPr>
            <a:lstStyle/>
            <a:p>
              <a:r>
                <a:rPr lang="en-US" altLang="ko-KR" sz="1600" dirty="0" smtClean="0">
                  <a:latin typeface="Arial" panose="020B0604020202020204" pitchFamily="34" charset="0"/>
                  <a:cs typeface="Arial" panose="020B0604020202020204" pitchFamily="34" charset="0"/>
                </a:rPr>
                <a:t>N-term. domain</a:t>
              </a:r>
              <a:endParaRPr lang="ko-KR" altLang="en-US" sz="1600" dirty="0">
                <a:latin typeface="Arial" panose="020B0604020202020204" pitchFamily="34" charset="0"/>
                <a:cs typeface="Arial" panose="020B0604020202020204" pitchFamily="34" charset="0"/>
              </a:endParaRPr>
            </a:p>
          </p:txBody>
        </p:sp>
        <p:sp>
          <p:nvSpPr>
            <p:cNvPr id="12" name="TextBox 11"/>
            <p:cNvSpPr txBox="1"/>
            <p:nvPr/>
          </p:nvSpPr>
          <p:spPr>
            <a:xfrm>
              <a:off x="7716915" y="1303307"/>
              <a:ext cx="962294" cy="584775"/>
            </a:xfrm>
            <a:prstGeom prst="rect">
              <a:avLst/>
            </a:prstGeom>
            <a:noFill/>
          </p:spPr>
          <p:txBody>
            <a:bodyPr wrap="square" rtlCol="0">
              <a:spAutoFit/>
            </a:bodyPr>
            <a:lstStyle/>
            <a:p>
              <a:r>
                <a:rPr lang="en-US" altLang="ko-KR" sz="1600" dirty="0" smtClean="0">
                  <a:latin typeface="Arial" panose="020B0604020202020204" pitchFamily="34" charset="0"/>
                  <a:cs typeface="Arial" panose="020B0604020202020204" pitchFamily="34" charset="0"/>
                </a:rPr>
                <a:t>C-term. domain</a:t>
              </a:r>
              <a:endParaRPr lang="ko-KR" altLang="en-US" sz="1600" dirty="0">
                <a:latin typeface="Arial" panose="020B0604020202020204" pitchFamily="34" charset="0"/>
                <a:cs typeface="Arial" panose="020B0604020202020204" pitchFamily="34" charset="0"/>
              </a:endParaRPr>
            </a:p>
          </p:txBody>
        </p:sp>
        <p:sp>
          <p:nvSpPr>
            <p:cNvPr id="13" name="오른쪽 대괄호 12"/>
            <p:cNvSpPr/>
            <p:nvPr/>
          </p:nvSpPr>
          <p:spPr>
            <a:xfrm>
              <a:off x="7526580" y="730707"/>
              <a:ext cx="102279" cy="182242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4" name="오른쪽 대괄호 13"/>
            <p:cNvSpPr/>
            <p:nvPr/>
          </p:nvSpPr>
          <p:spPr>
            <a:xfrm>
              <a:off x="7526579" y="2648273"/>
              <a:ext cx="102279" cy="182242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 name="TextBox 14"/>
            <p:cNvSpPr txBox="1"/>
            <p:nvPr/>
          </p:nvSpPr>
          <p:spPr>
            <a:xfrm>
              <a:off x="734382" y="498541"/>
              <a:ext cx="336952"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A</a:t>
              </a:r>
              <a:endParaRPr lang="ko-KR" altLang="en-US" dirty="0">
                <a:latin typeface="Arial" panose="020B0604020202020204" pitchFamily="34" charset="0"/>
                <a:cs typeface="Arial" panose="020B0604020202020204" pitchFamily="34" charset="0"/>
              </a:endParaRPr>
            </a:p>
          </p:txBody>
        </p:sp>
        <p:sp>
          <p:nvSpPr>
            <p:cNvPr id="16" name="TextBox 15"/>
            <p:cNvSpPr txBox="1"/>
            <p:nvPr/>
          </p:nvSpPr>
          <p:spPr>
            <a:xfrm>
              <a:off x="792220" y="4568262"/>
              <a:ext cx="338554"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B</a:t>
              </a:r>
              <a:endParaRPr lang="ko-KR" altLang="en-US" dirty="0">
                <a:latin typeface="Arial" panose="020B0604020202020204" pitchFamily="34" charset="0"/>
                <a:cs typeface="Arial" panose="020B0604020202020204" pitchFamily="34" charset="0"/>
              </a:endParaRPr>
            </a:p>
          </p:txBody>
        </p:sp>
        <p:grpSp>
          <p:nvGrpSpPr>
            <p:cNvPr id="17" name="그룹 16"/>
            <p:cNvGrpSpPr/>
            <p:nvPr/>
          </p:nvGrpSpPr>
          <p:grpSpPr>
            <a:xfrm>
              <a:off x="3924791" y="2224721"/>
              <a:ext cx="360040" cy="781055"/>
              <a:chOff x="3232520" y="2719953"/>
              <a:chExt cx="360040" cy="781055"/>
            </a:xfrm>
          </p:grpSpPr>
          <p:cxnSp>
            <p:nvCxnSpPr>
              <p:cNvPr id="35" name="직선 연결선 34"/>
              <p:cNvCxnSpPr/>
              <p:nvPr/>
            </p:nvCxnSpPr>
            <p:spPr>
              <a:xfrm>
                <a:off x="3419872" y="2719953"/>
                <a:ext cx="0" cy="781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원호 35"/>
              <p:cNvSpPr/>
              <p:nvPr/>
            </p:nvSpPr>
            <p:spPr>
              <a:xfrm>
                <a:off x="3232520" y="2971071"/>
                <a:ext cx="360040" cy="216024"/>
              </a:xfrm>
              <a:prstGeom prst="arc">
                <a:avLst>
                  <a:gd name="adj1" fmla="val 19843176"/>
                  <a:gd name="adj2" fmla="val 12296785"/>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pic>
          <p:nvPicPr>
            <p:cNvPr id="18" name="그림 17"/>
            <p:cNvPicPr>
              <a:picLocks noChangeAspect="1"/>
            </p:cNvPicPr>
            <p:nvPr/>
          </p:nvPicPr>
          <p:blipFill rotWithShape="1">
            <a:blip r:embed="rId4" cstate="print">
              <a:extLst>
                <a:ext uri="{28A0092B-C50C-407E-A947-70E740481C1C}">
                  <a14:useLocalDpi xmlns:a14="http://schemas.microsoft.com/office/drawing/2010/main" val="0"/>
                </a:ext>
              </a:extLst>
            </a:blip>
            <a:srcRect l="28637" r="28940"/>
            <a:stretch/>
          </p:blipFill>
          <p:spPr>
            <a:xfrm>
              <a:off x="1071334" y="775068"/>
              <a:ext cx="2649596" cy="3833589"/>
            </a:xfrm>
            <a:prstGeom prst="rect">
              <a:avLst/>
            </a:prstGeom>
          </p:spPr>
        </p:pic>
        <p:pic>
          <p:nvPicPr>
            <p:cNvPr id="19" name="그림 18"/>
            <p:cNvPicPr>
              <a:picLocks noChangeAspect="1"/>
            </p:cNvPicPr>
            <p:nvPr/>
          </p:nvPicPr>
          <p:blipFill rotWithShape="1">
            <a:blip r:embed="rId5" cstate="print">
              <a:extLst>
                <a:ext uri="{28A0092B-C50C-407E-A947-70E740481C1C}">
                  <a14:useLocalDpi xmlns:a14="http://schemas.microsoft.com/office/drawing/2010/main" val="0"/>
                </a:ext>
              </a:extLst>
            </a:blip>
            <a:srcRect l="23031" r="30606"/>
            <a:stretch/>
          </p:blipFill>
          <p:spPr>
            <a:xfrm>
              <a:off x="4349119" y="775067"/>
              <a:ext cx="2895631" cy="3833589"/>
            </a:xfrm>
            <a:prstGeom prst="rect">
              <a:avLst/>
            </a:prstGeom>
          </p:spPr>
        </p:pic>
        <p:sp>
          <p:nvSpPr>
            <p:cNvPr id="20" name="직사각형 19"/>
            <p:cNvSpPr/>
            <p:nvPr/>
          </p:nvSpPr>
          <p:spPr>
            <a:xfrm>
              <a:off x="1142755" y="2244231"/>
              <a:ext cx="2327665" cy="1096132"/>
            </a:xfrm>
            <a:prstGeom prst="rect">
              <a:avLst/>
            </a:prstGeom>
            <a:no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1" name="TextBox 20"/>
            <p:cNvSpPr txBox="1"/>
            <p:nvPr/>
          </p:nvSpPr>
          <p:spPr>
            <a:xfrm>
              <a:off x="3883226" y="1878090"/>
              <a:ext cx="492443"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90°</a:t>
              </a:r>
              <a:endParaRPr lang="ko-KR" altLang="en-US" sz="1600" dirty="0">
                <a:latin typeface="Arial" panose="020B0604020202020204" pitchFamily="34" charset="0"/>
                <a:cs typeface="Arial" panose="020B0604020202020204" pitchFamily="34" charset="0"/>
              </a:endParaRPr>
            </a:p>
          </p:txBody>
        </p:sp>
        <p:sp>
          <p:nvSpPr>
            <p:cNvPr id="22" name="TextBox 21"/>
            <p:cNvSpPr txBox="1"/>
            <p:nvPr/>
          </p:nvSpPr>
          <p:spPr>
            <a:xfrm>
              <a:off x="4747460" y="4568262"/>
              <a:ext cx="351378"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C</a:t>
              </a:r>
              <a:endParaRPr lang="ko-KR" altLang="en-US" dirty="0">
                <a:latin typeface="Arial" panose="020B0604020202020204" pitchFamily="34" charset="0"/>
                <a:cs typeface="Arial" panose="020B0604020202020204" pitchFamily="34" charset="0"/>
              </a:endParaRPr>
            </a:p>
          </p:txBody>
        </p:sp>
        <p:sp>
          <p:nvSpPr>
            <p:cNvPr id="23" name="TextBox 22"/>
            <p:cNvSpPr txBox="1"/>
            <p:nvPr/>
          </p:nvSpPr>
          <p:spPr>
            <a:xfrm>
              <a:off x="1739900" y="4847336"/>
              <a:ext cx="441146"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L185</a:t>
              </a:r>
              <a:endParaRPr lang="ko-KR" altLang="en-US" sz="900" dirty="0">
                <a:latin typeface="Arial" panose="020B0604020202020204" pitchFamily="34" charset="0"/>
                <a:cs typeface="Arial" panose="020B0604020202020204" pitchFamily="34" charset="0"/>
              </a:endParaRPr>
            </a:p>
          </p:txBody>
        </p:sp>
        <p:sp>
          <p:nvSpPr>
            <p:cNvPr id="24" name="TextBox 23"/>
            <p:cNvSpPr txBox="1"/>
            <p:nvPr/>
          </p:nvSpPr>
          <p:spPr>
            <a:xfrm>
              <a:off x="881838" y="5699154"/>
              <a:ext cx="377026"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L47</a:t>
              </a:r>
              <a:endParaRPr lang="ko-KR" altLang="en-US" sz="900" dirty="0">
                <a:latin typeface="Arial" panose="020B0604020202020204" pitchFamily="34" charset="0"/>
                <a:cs typeface="Arial" panose="020B0604020202020204" pitchFamily="34" charset="0"/>
              </a:endParaRPr>
            </a:p>
          </p:txBody>
        </p:sp>
        <p:sp>
          <p:nvSpPr>
            <p:cNvPr id="25" name="TextBox 24"/>
            <p:cNvSpPr txBox="1"/>
            <p:nvPr/>
          </p:nvSpPr>
          <p:spPr>
            <a:xfrm>
              <a:off x="1345757" y="5937354"/>
              <a:ext cx="377026"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L49</a:t>
              </a:r>
              <a:endParaRPr lang="ko-KR" altLang="en-US" sz="900" dirty="0">
                <a:latin typeface="Arial" panose="020B0604020202020204" pitchFamily="34" charset="0"/>
                <a:cs typeface="Arial" panose="020B0604020202020204" pitchFamily="34" charset="0"/>
              </a:endParaRPr>
            </a:p>
          </p:txBody>
        </p:sp>
        <p:sp>
          <p:nvSpPr>
            <p:cNvPr id="26" name="TextBox 25"/>
            <p:cNvSpPr txBox="1"/>
            <p:nvPr/>
          </p:nvSpPr>
          <p:spPr>
            <a:xfrm>
              <a:off x="1621979" y="6189648"/>
              <a:ext cx="377026"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L44</a:t>
              </a:r>
              <a:endParaRPr lang="ko-KR" altLang="en-US" sz="900" dirty="0">
                <a:latin typeface="Arial" panose="020B0604020202020204" pitchFamily="34" charset="0"/>
                <a:cs typeface="Arial" panose="020B0604020202020204" pitchFamily="34" charset="0"/>
              </a:endParaRPr>
            </a:p>
          </p:txBody>
        </p:sp>
        <p:sp>
          <p:nvSpPr>
            <p:cNvPr id="27" name="TextBox 26"/>
            <p:cNvSpPr txBox="1"/>
            <p:nvPr/>
          </p:nvSpPr>
          <p:spPr>
            <a:xfrm>
              <a:off x="2137264" y="5781859"/>
              <a:ext cx="447558"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T140</a:t>
              </a:r>
              <a:endParaRPr lang="ko-KR" altLang="en-US" sz="900" dirty="0">
                <a:latin typeface="Arial" panose="020B0604020202020204" pitchFamily="34" charset="0"/>
                <a:cs typeface="Arial" panose="020B0604020202020204" pitchFamily="34" charset="0"/>
              </a:endParaRPr>
            </a:p>
          </p:txBody>
        </p:sp>
        <p:sp>
          <p:nvSpPr>
            <p:cNvPr id="28" name="TextBox 27"/>
            <p:cNvSpPr txBox="1"/>
            <p:nvPr/>
          </p:nvSpPr>
          <p:spPr>
            <a:xfrm>
              <a:off x="2306587" y="5078168"/>
              <a:ext cx="447558"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T141</a:t>
              </a:r>
              <a:endParaRPr lang="ko-KR" altLang="en-US" sz="900" dirty="0">
                <a:latin typeface="Arial" panose="020B0604020202020204" pitchFamily="34" charset="0"/>
                <a:cs typeface="Arial" panose="020B0604020202020204" pitchFamily="34" charset="0"/>
              </a:endParaRPr>
            </a:p>
          </p:txBody>
        </p:sp>
        <p:sp>
          <p:nvSpPr>
            <p:cNvPr id="29" name="TextBox 28"/>
            <p:cNvSpPr txBox="1"/>
            <p:nvPr/>
          </p:nvSpPr>
          <p:spPr>
            <a:xfrm>
              <a:off x="2572500" y="6034017"/>
              <a:ext cx="453970"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S101</a:t>
              </a:r>
              <a:endParaRPr lang="ko-KR" altLang="en-US" sz="900" dirty="0">
                <a:latin typeface="Arial" panose="020B0604020202020204" pitchFamily="34" charset="0"/>
                <a:cs typeface="Arial" panose="020B0604020202020204" pitchFamily="34" charset="0"/>
              </a:endParaRPr>
            </a:p>
          </p:txBody>
        </p:sp>
        <p:sp>
          <p:nvSpPr>
            <p:cNvPr id="30" name="TextBox 29"/>
            <p:cNvSpPr txBox="1"/>
            <p:nvPr/>
          </p:nvSpPr>
          <p:spPr>
            <a:xfrm>
              <a:off x="2809114" y="5624909"/>
              <a:ext cx="466794"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G100</a:t>
              </a:r>
              <a:endParaRPr lang="ko-KR" altLang="en-US" sz="900" dirty="0">
                <a:latin typeface="Arial" panose="020B0604020202020204" pitchFamily="34" charset="0"/>
                <a:cs typeface="Arial" panose="020B0604020202020204" pitchFamily="34" charset="0"/>
              </a:endParaRPr>
            </a:p>
          </p:txBody>
        </p:sp>
        <p:sp>
          <p:nvSpPr>
            <p:cNvPr id="31" name="TextBox 30"/>
            <p:cNvSpPr txBox="1"/>
            <p:nvPr/>
          </p:nvSpPr>
          <p:spPr>
            <a:xfrm>
              <a:off x="3306897" y="6245993"/>
              <a:ext cx="460382"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D104</a:t>
              </a:r>
              <a:endParaRPr lang="ko-KR" altLang="en-US" sz="900" dirty="0">
                <a:latin typeface="Arial" panose="020B0604020202020204" pitchFamily="34" charset="0"/>
                <a:cs typeface="Arial" panose="020B0604020202020204" pitchFamily="34" charset="0"/>
              </a:endParaRPr>
            </a:p>
          </p:txBody>
        </p:sp>
        <p:sp>
          <p:nvSpPr>
            <p:cNvPr id="32" name="TextBox 31"/>
            <p:cNvSpPr txBox="1"/>
            <p:nvPr/>
          </p:nvSpPr>
          <p:spPr>
            <a:xfrm>
              <a:off x="4074041" y="5906425"/>
              <a:ext cx="447558"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F151</a:t>
              </a:r>
              <a:endParaRPr lang="ko-KR" altLang="en-US" sz="900" dirty="0">
                <a:latin typeface="Arial" panose="020B0604020202020204" pitchFamily="34" charset="0"/>
                <a:cs typeface="Arial" panose="020B0604020202020204" pitchFamily="34" charset="0"/>
              </a:endParaRPr>
            </a:p>
          </p:txBody>
        </p:sp>
        <p:sp>
          <p:nvSpPr>
            <p:cNvPr id="33" name="TextBox 32"/>
            <p:cNvSpPr txBox="1"/>
            <p:nvPr/>
          </p:nvSpPr>
          <p:spPr>
            <a:xfrm>
              <a:off x="3310430" y="5699735"/>
              <a:ext cx="453970"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S146</a:t>
              </a:r>
              <a:endParaRPr lang="ko-KR" altLang="en-US" sz="900" dirty="0">
                <a:latin typeface="Arial" panose="020B0604020202020204" pitchFamily="34" charset="0"/>
                <a:cs typeface="Arial" panose="020B0604020202020204" pitchFamily="34" charset="0"/>
              </a:endParaRPr>
            </a:p>
          </p:txBody>
        </p:sp>
        <p:sp>
          <p:nvSpPr>
            <p:cNvPr id="34" name="TextBox 33"/>
            <p:cNvSpPr txBox="1"/>
            <p:nvPr/>
          </p:nvSpPr>
          <p:spPr>
            <a:xfrm>
              <a:off x="3150989" y="4896657"/>
              <a:ext cx="460382" cy="230832"/>
            </a:xfrm>
            <a:prstGeom prst="rect">
              <a:avLst/>
            </a:prstGeom>
            <a:noFill/>
          </p:spPr>
          <p:txBody>
            <a:bodyPr wrap="none" rtlCol="0">
              <a:spAutoFit/>
            </a:bodyPr>
            <a:lstStyle/>
            <a:p>
              <a:r>
                <a:rPr lang="en-US" altLang="ko-KR" sz="900" dirty="0" smtClean="0">
                  <a:latin typeface="Arial" panose="020B0604020202020204" pitchFamily="34" charset="0"/>
                  <a:cs typeface="Arial" panose="020B0604020202020204" pitchFamily="34" charset="0"/>
                </a:rPr>
                <a:t>H279</a:t>
              </a:r>
              <a:endParaRPr lang="ko-KR" altLang="en-US" sz="900" dirty="0">
                <a:latin typeface="Arial" panose="020B0604020202020204" pitchFamily="34" charset="0"/>
                <a:cs typeface="Arial" panose="020B0604020202020204" pitchFamily="34" charset="0"/>
              </a:endParaRPr>
            </a:p>
          </p:txBody>
        </p:sp>
      </p:grpSp>
      <p:sp>
        <p:nvSpPr>
          <p:cNvPr id="37" name="직사각형 36"/>
          <p:cNvSpPr/>
          <p:nvPr/>
        </p:nvSpPr>
        <p:spPr>
          <a:xfrm>
            <a:off x="0" y="5488212"/>
            <a:ext cx="9144000" cy="1323439"/>
          </a:xfrm>
          <a:prstGeom prst="rect">
            <a:avLst/>
          </a:prstGeom>
        </p:spPr>
        <p:txBody>
          <a:bodyPr wrap="square">
            <a:spAutoFit/>
          </a:bodyPr>
          <a:lstStyle/>
          <a:p>
            <a:pPr algn="just"/>
            <a:r>
              <a:rPr lang="en-US" altLang="ko-KR" sz="1600" kern="100" dirty="0">
                <a:solidFill>
                  <a:srgbClr val="000000"/>
                </a:solidFill>
                <a:latin typeface="Times New Roman" panose="02020603050405020304" pitchFamily="18" charset="0"/>
                <a:cs typeface="Times New Roman" panose="02020603050405020304" pitchFamily="18" charset="0"/>
              </a:rPr>
              <a:t>Figure S2. Homology model structure of </a:t>
            </a:r>
            <a:r>
              <a:rPr lang="en-US" altLang="ko-KR" sz="1600" kern="100" dirty="0" err="1">
                <a:solidFill>
                  <a:srgbClr val="000000"/>
                </a:solidFill>
                <a:latin typeface="Times New Roman" panose="02020603050405020304" pitchFamily="18" charset="0"/>
                <a:cs typeface="Times New Roman" panose="02020603050405020304" pitchFamily="18" charset="0"/>
              </a:rPr>
              <a:t>Lxmdh</a:t>
            </a:r>
            <a:r>
              <a:rPr lang="en-US" altLang="ko-KR" sz="1600" kern="100" dirty="0">
                <a:solidFill>
                  <a:srgbClr val="000000"/>
                </a:solidFill>
                <a:latin typeface="Times New Roman" panose="02020603050405020304" pitchFamily="18" charset="0"/>
                <a:cs typeface="Times New Roman" panose="02020603050405020304" pitchFamily="18" charset="0"/>
              </a:rPr>
              <a:t>. A. </a:t>
            </a:r>
            <a:r>
              <a:rPr lang="en-US" altLang="ko-KR" sz="1600" kern="100" dirty="0" err="1">
                <a:solidFill>
                  <a:srgbClr val="000000"/>
                </a:solidFill>
                <a:latin typeface="Times New Roman" panose="02020603050405020304" pitchFamily="18" charset="0"/>
                <a:cs typeface="Times New Roman" panose="02020603050405020304" pitchFamily="18" charset="0"/>
              </a:rPr>
              <a:t>Lxmdh</a:t>
            </a:r>
            <a:r>
              <a:rPr lang="en-US" altLang="ko-KR" sz="1600" kern="100" dirty="0">
                <a:solidFill>
                  <a:srgbClr val="000000"/>
                </a:solidFill>
                <a:latin typeface="Times New Roman" panose="02020603050405020304" pitchFamily="18" charset="0"/>
                <a:cs typeface="Times New Roman" panose="02020603050405020304" pitchFamily="18" charset="0"/>
              </a:rPr>
              <a:t> homology model structure represented. NAD</a:t>
            </a:r>
            <a:r>
              <a:rPr lang="en-US" altLang="ko-KR" sz="1600" kern="100" baseline="30000" dirty="0">
                <a:solidFill>
                  <a:srgbClr val="000000"/>
                </a:solidFill>
                <a:latin typeface="Times New Roman" panose="02020603050405020304" pitchFamily="18" charset="0"/>
                <a:cs typeface="Times New Roman" panose="02020603050405020304" pitchFamily="18" charset="0"/>
              </a:rPr>
              <a:t>+</a:t>
            </a:r>
            <a:r>
              <a:rPr lang="en-US" altLang="ko-KR" sz="1600" kern="100" dirty="0">
                <a:solidFill>
                  <a:srgbClr val="000000"/>
                </a:solidFill>
                <a:latin typeface="Times New Roman" panose="02020603050405020304" pitchFamily="18" charset="0"/>
                <a:cs typeface="Times New Roman" panose="02020603050405020304" pitchFamily="18" charset="0"/>
              </a:rPr>
              <a:t>-binding region and catalytic pocket are indicated. B. NAD</a:t>
            </a:r>
            <a:r>
              <a:rPr lang="en-US" altLang="ko-KR" sz="1600" kern="100" baseline="30000" dirty="0">
                <a:solidFill>
                  <a:srgbClr val="000000"/>
                </a:solidFill>
                <a:latin typeface="Times New Roman" panose="02020603050405020304" pitchFamily="18" charset="0"/>
                <a:cs typeface="Times New Roman" panose="02020603050405020304" pitchFamily="18" charset="0"/>
              </a:rPr>
              <a:t>+</a:t>
            </a:r>
            <a:r>
              <a:rPr lang="en-US" altLang="ko-KR" sz="1600" kern="100" dirty="0">
                <a:solidFill>
                  <a:srgbClr val="000000"/>
                </a:solidFill>
                <a:latin typeface="Times New Roman" panose="02020603050405020304" pitchFamily="18" charset="0"/>
                <a:cs typeface="Times New Roman" panose="02020603050405020304" pitchFamily="18" charset="0"/>
              </a:rPr>
              <a:t> interaction residues are represented as sticks and hydrogen bonds (green) and hydrophobic (purple) interactions are represented as dotted lines. C. Hydrophobic interaction surface is represented. The color of interaction surface indicates the strength of hydrophobicity.   </a:t>
            </a:r>
            <a:endParaRPr lang="ko-KR" altLang="ko-KR" sz="11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59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그룹 11"/>
          <p:cNvGrpSpPr/>
          <p:nvPr/>
        </p:nvGrpSpPr>
        <p:grpSpPr>
          <a:xfrm>
            <a:off x="1458757" y="1181390"/>
            <a:ext cx="6439951" cy="4109057"/>
            <a:chOff x="675744" y="1310841"/>
            <a:chExt cx="6870023" cy="3886373"/>
          </a:xfrm>
        </p:grpSpPr>
        <p:pic>
          <p:nvPicPr>
            <p:cNvPr id="13" name="그림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44" y="1310841"/>
              <a:ext cx="6870023" cy="3886373"/>
            </a:xfrm>
            <a:prstGeom prst="rect">
              <a:avLst/>
            </a:prstGeom>
          </p:spPr>
        </p:pic>
        <p:sp>
          <p:nvSpPr>
            <p:cNvPr id="14" name="타원 13"/>
            <p:cNvSpPr/>
            <p:nvPr/>
          </p:nvSpPr>
          <p:spPr>
            <a:xfrm>
              <a:off x="2359625" y="2253296"/>
              <a:ext cx="2801244" cy="2801244"/>
            </a:xfrm>
            <a:prstGeom prst="ellipse">
              <a:avLst/>
            </a:prstGeom>
            <a:noFill/>
            <a:ln w="25400">
              <a:solidFill>
                <a:srgbClr val="00B8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15" name="직선 화살표 연결선 14"/>
            <p:cNvCxnSpPr>
              <a:endCxn id="14" idx="1"/>
            </p:cNvCxnSpPr>
            <p:nvPr/>
          </p:nvCxnSpPr>
          <p:spPr>
            <a:xfrm flipH="1" flipV="1">
              <a:off x="2769858" y="2663529"/>
              <a:ext cx="958224" cy="969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3200" y="3106455"/>
              <a:ext cx="659155"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4.5Å</a:t>
              </a:r>
              <a:endParaRPr lang="ko-KR" altLang="en-US" dirty="0">
                <a:latin typeface="Arial" panose="020B0604020202020204" pitchFamily="34" charset="0"/>
                <a:cs typeface="Arial" panose="020B0604020202020204" pitchFamily="34" charset="0"/>
              </a:endParaRPr>
            </a:p>
          </p:txBody>
        </p:sp>
      </p:grpSp>
      <p:sp>
        <p:nvSpPr>
          <p:cNvPr id="17" name="직사각형 16"/>
          <p:cNvSpPr/>
          <p:nvPr/>
        </p:nvSpPr>
        <p:spPr>
          <a:xfrm>
            <a:off x="4219498" y="3079890"/>
            <a:ext cx="970137" cy="307777"/>
          </a:xfrm>
          <a:prstGeom prst="rect">
            <a:avLst/>
          </a:prstGeom>
        </p:spPr>
        <p:txBody>
          <a:bodyPr wrap="none">
            <a:spAutoFit/>
          </a:bodyPr>
          <a:lstStyle/>
          <a:p>
            <a:r>
              <a:rPr lang="en-US" altLang="ko-KR" sz="1400" dirty="0">
                <a:latin typeface="Arial" panose="020B0604020202020204" pitchFamily="34" charset="0"/>
                <a:cs typeface="Arial" panose="020B0604020202020204" pitchFamily="34" charset="0"/>
              </a:rPr>
              <a:t>Methanol </a:t>
            </a:r>
            <a:endParaRPr lang="ko-KR" altLang="en-US" sz="1400" dirty="0"/>
          </a:p>
        </p:txBody>
      </p:sp>
      <p:sp>
        <p:nvSpPr>
          <p:cNvPr id="18" name="직사각형 17"/>
          <p:cNvSpPr/>
          <p:nvPr/>
        </p:nvSpPr>
        <p:spPr>
          <a:xfrm>
            <a:off x="1" y="5601162"/>
            <a:ext cx="9143999" cy="338554"/>
          </a:xfrm>
          <a:prstGeom prst="rect">
            <a:avLst/>
          </a:prstGeom>
        </p:spPr>
        <p:txBody>
          <a:bodyPr wrap="square">
            <a:spAutoFit/>
          </a:bodyPr>
          <a:lstStyle/>
          <a:p>
            <a:pPr algn="just"/>
            <a:r>
              <a:rPr lang="en-US" altLang="ko-KR" sz="1600" kern="100" dirty="0">
                <a:solidFill>
                  <a:srgbClr val="000000"/>
                </a:solidFill>
                <a:latin typeface="Times New Roman" panose="02020603050405020304" pitchFamily="18" charset="0"/>
                <a:cs typeface="Times New Roman" panose="02020603050405020304" pitchFamily="18" charset="0"/>
              </a:rPr>
              <a:t>Figure S3. Methanol docking model using homology model structure.  </a:t>
            </a:r>
            <a:endParaRPr lang="ko-KR" altLang="ko-KR" sz="11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92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표 5"/>
          <p:cNvGraphicFramePr>
            <a:graphicFrameLocks noGrp="1"/>
          </p:cNvGraphicFramePr>
          <p:nvPr>
            <p:extLst>
              <p:ext uri="{D42A27DB-BD31-4B8C-83A1-F6EECF244321}">
                <p14:modId xmlns:p14="http://schemas.microsoft.com/office/powerpoint/2010/main" val="1829451331"/>
              </p:ext>
            </p:extLst>
          </p:nvPr>
        </p:nvGraphicFramePr>
        <p:xfrm>
          <a:off x="5419310" y="1887017"/>
          <a:ext cx="2624455" cy="2927310"/>
        </p:xfrm>
        <a:graphic>
          <a:graphicData uri="http://schemas.openxmlformats.org/drawingml/2006/table">
            <a:tbl>
              <a:tblPr firstRow="1" firstCol="1" bandRow="1">
                <a:tableStyleId>{2D5ABB26-0587-4C30-8999-92F81FD0307C}</a:tableStyleId>
              </a:tblPr>
              <a:tblGrid>
                <a:gridCol w="1076325">
                  <a:extLst>
                    <a:ext uri="{9D8B030D-6E8A-4147-A177-3AD203B41FA5}">
                      <a16:colId xmlns:a16="http://schemas.microsoft.com/office/drawing/2014/main" val="2801575316"/>
                    </a:ext>
                  </a:extLst>
                </a:gridCol>
                <a:gridCol w="774065">
                  <a:extLst>
                    <a:ext uri="{9D8B030D-6E8A-4147-A177-3AD203B41FA5}">
                      <a16:colId xmlns:a16="http://schemas.microsoft.com/office/drawing/2014/main" val="366181375"/>
                    </a:ext>
                  </a:extLst>
                </a:gridCol>
                <a:gridCol w="774065">
                  <a:extLst>
                    <a:ext uri="{9D8B030D-6E8A-4147-A177-3AD203B41FA5}">
                      <a16:colId xmlns:a16="http://schemas.microsoft.com/office/drawing/2014/main" val="1810389677"/>
                    </a:ext>
                  </a:extLst>
                </a:gridCol>
              </a:tblGrid>
              <a:tr h="372505">
                <a:tc rowSpan="2">
                  <a:txBody>
                    <a:bodyPr/>
                    <a:lstStyle/>
                    <a:p>
                      <a:pPr algn="just">
                        <a:lnSpc>
                          <a:spcPct val="150000"/>
                        </a:lnSpc>
                        <a:spcAft>
                          <a:spcPts val="0"/>
                        </a:spcAft>
                      </a:pPr>
                      <a:r>
                        <a:rPr lang="en-US" sz="1200" kern="100" dirty="0" err="1">
                          <a:effectLst/>
                        </a:rPr>
                        <a:t>Lxmdh</a:t>
                      </a:r>
                      <a:r>
                        <a:rPr lang="en-US" sz="1200" kern="100" dirty="0">
                          <a:effectLst/>
                        </a:rPr>
                        <a:t> </a:t>
                      </a:r>
                      <a:endParaRPr lang="en-US" sz="1200" kern="100" dirty="0" smtClean="0">
                        <a:effectLst/>
                      </a:endParaRPr>
                    </a:p>
                    <a:p>
                      <a:pPr algn="just">
                        <a:lnSpc>
                          <a:spcPct val="150000"/>
                        </a:lnSpc>
                        <a:spcAft>
                          <a:spcPts val="0"/>
                        </a:spcAft>
                      </a:pPr>
                      <a:r>
                        <a:rPr lang="en-US" sz="1200" kern="100" dirty="0" smtClean="0">
                          <a:effectLst/>
                        </a:rPr>
                        <a:t>variants</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altLang="ko-KR" sz="1200" b="1" dirty="0" smtClean="0"/>
                        <a:t>Ethanol (500mM)</a:t>
                      </a:r>
                      <a:endParaRPr lang="ko-KR" altLang="en-US" sz="1200" b="1" dirty="0"/>
                    </a:p>
                  </a:txBody>
                  <a:tcPr marL="68580" marR="68580" marT="0" marB="0" anchor="ctr">
                    <a:lnT w="12700" cap="flat" cmpd="sng" algn="ctr">
                      <a:solidFill>
                        <a:schemeClr val="tx1"/>
                      </a:solidFill>
                      <a:prstDash val="solid"/>
                      <a:round/>
                      <a:headEnd type="none" w="med" len="med"/>
                      <a:tailEnd type="none" w="med" len="med"/>
                    </a:lnT>
                  </a:tcPr>
                </a:tc>
                <a:tc hMerge="1">
                  <a:txBody>
                    <a:bodyPr/>
                    <a:lstStyle/>
                    <a:p>
                      <a:pPr latinLnBrk="1"/>
                      <a:endParaRPr lang="ko-KR" altLang="en-US"/>
                    </a:p>
                  </a:txBody>
                  <a:tcPr/>
                </a:tc>
                <a:extLst>
                  <a:ext uri="{0D108BD9-81ED-4DB2-BD59-A6C34878D82A}">
                    <a16:rowId xmlns:a16="http://schemas.microsoft.com/office/drawing/2014/main" val="1119441003"/>
                  </a:ext>
                </a:extLst>
              </a:tr>
              <a:tr h="633517">
                <a:tc vMerge="1">
                  <a:txBody>
                    <a:bodyPr/>
                    <a:lstStyle/>
                    <a:p>
                      <a:pPr latinLnBrk="1"/>
                      <a:endParaRPr lang="ko-KR" altLang="en-US"/>
                    </a:p>
                  </a:txBody>
                  <a:tcPr/>
                </a:tc>
                <a:tc>
                  <a:txBody>
                    <a:bodyPr/>
                    <a:lstStyle/>
                    <a:p>
                      <a:pPr algn="just" latinLnBrk="0">
                        <a:lnSpc>
                          <a:spcPct val="150000"/>
                        </a:lnSpc>
                        <a:spcAft>
                          <a:spcPts val="0"/>
                        </a:spcAft>
                      </a:pPr>
                      <a:r>
                        <a:rPr lang="en-US" sz="1200" kern="100" dirty="0" err="1">
                          <a:effectLst/>
                        </a:rPr>
                        <a:t>Vmax</a:t>
                      </a:r>
                      <a:endParaRPr lang="ko-KR" sz="1000" kern="100" dirty="0">
                        <a:effectLst/>
                      </a:endParaRPr>
                    </a:p>
                    <a:p>
                      <a:pPr algn="just">
                        <a:lnSpc>
                          <a:spcPct val="150000"/>
                        </a:lnSpc>
                        <a:spcAft>
                          <a:spcPts val="0"/>
                        </a:spcAft>
                      </a:pPr>
                      <a:r>
                        <a:rPr lang="en-US" sz="1200" kern="100" dirty="0">
                          <a:effectLst/>
                        </a:rPr>
                        <a:t>(</a:t>
                      </a:r>
                      <a:r>
                        <a:rPr lang="en-US" sz="1200" kern="100" dirty="0" err="1">
                          <a:effectLst/>
                        </a:rPr>
                        <a:t>mU</a:t>
                      </a:r>
                      <a:r>
                        <a:rPr lang="en-US" sz="1200" kern="100" dirty="0">
                          <a:effectLst/>
                        </a:rPr>
                        <a:t>/mg)</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latinLnBrk="0">
                        <a:lnSpc>
                          <a:spcPct val="150000"/>
                        </a:lnSpc>
                        <a:spcAft>
                          <a:spcPts val="0"/>
                        </a:spcAft>
                      </a:pPr>
                      <a:r>
                        <a:rPr lang="en-US" sz="1200" i="1" kern="100" dirty="0">
                          <a:effectLst/>
                        </a:rPr>
                        <a:t>K</a:t>
                      </a:r>
                      <a:r>
                        <a:rPr lang="en-US" sz="1200" kern="100" baseline="-25000" dirty="0">
                          <a:effectLst/>
                        </a:rPr>
                        <a:t>M</a:t>
                      </a:r>
                      <a:r>
                        <a:rPr lang="en-US" sz="1200" kern="100" dirty="0">
                          <a:effectLst/>
                        </a:rPr>
                        <a:t> </a:t>
                      </a:r>
                      <a:endParaRPr lang="ko-KR" sz="1000" kern="100" dirty="0">
                        <a:effectLst/>
                      </a:endParaRPr>
                    </a:p>
                    <a:p>
                      <a:pPr algn="just">
                        <a:lnSpc>
                          <a:spcPct val="150000"/>
                        </a:lnSpc>
                        <a:spcAft>
                          <a:spcPts val="0"/>
                        </a:spcAft>
                      </a:pPr>
                      <a:r>
                        <a:rPr lang="en-US" sz="1200" kern="100" dirty="0" smtClean="0">
                          <a:effectLst/>
                        </a:rPr>
                        <a:t>(</a:t>
                      </a:r>
                      <a:r>
                        <a:rPr lang="en-US" sz="1200" kern="100" dirty="0" err="1" smtClean="0">
                          <a:effectLst/>
                        </a:rPr>
                        <a:t>mM</a:t>
                      </a:r>
                      <a:r>
                        <a:rPr lang="en-US" sz="1200" kern="100" dirty="0">
                          <a:effectLst/>
                        </a:rPr>
                        <a:t>)</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359351"/>
                  </a:ext>
                </a:extLst>
              </a:tr>
              <a:tr h="480322">
                <a:tc>
                  <a:txBody>
                    <a:bodyPr/>
                    <a:lstStyle/>
                    <a:p>
                      <a:pPr algn="just">
                        <a:lnSpc>
                          <a:spcPct val="150000"/>
                        </a:lnSpc>
                        <a:spcAft>
                          <a:spcPts val="0"/>
                        </a:spcAft>
                      </a:pPr>
                      <a:r>
                        <a:rPr lang="en-US" sz="1200" kern="100" dirty="0" smtClean="0">
                          <a:effectLst/>
                        </a:rPr>
                        <a:t>WT</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r>
                        <a:rPr lang="en-US" sz="1100" kern="100" dirty="0" smtClean="0">
                          <a:effectLst/>
                        </a:rPr>
                        <a:t>531.2</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10.76</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r>
                        <a:rPr lang="en-US" sz="1100" kern="100" dirty="0" smtClean="0">
                          <a:effectLst/>
                        </a:rPr>
                        <a:t>0.23</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0.01</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64466616"/>
                  </a:ext>
                </a:extLst>
              </a:tr>
              <a:tr h="480322">
                <a:tc>
                  <a:txBody>
                    <a:bodyPr/>
                    <a:lstStyle/>
                    <a:p>
                      <a:pPr algn="just">
                        <a:lnSpc>
                          <a:spcPct val="150000"/>
                        </a:lnSpc>
                        <a:spcAft>
                          <a:spcPts val="0"/>
                        </a:spcAft>
                      </a:pPr>
                      <a:r>
                        <a:rPr lang="en-US" sz="1200" kern="100">
                          <a:effectLst/>
                        </a:rPr>
                        <a:t>S101V</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100" kern="100" dirty="0" smtClean="0">
                          <a:effectLst/>
                        </a:rPr>
                        <a:t>1480</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28.35</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altLang="ko-KR" sz="1100" kern="100" dirty="0" smtClean="0">
                          <a:effectLst/>
                        </a:rPr>
                        <a:t>1.489</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0.07</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365235130"/>
                  </a:ext>
                </a:extLst>
              </a:tr>
              <a:tr h="480322">
                <a:tc>
                  <a:txBody>
                    <a:bodyPr/>
                    <a:lstStyle/>
                    <a:p>
                      <a:pPr algn="just">
                        <a:lnSpc>
                          <a:spcPct val="150000"/>
                        </a:lnSpc>
                        <a:spcAft>
                          <a:spcPts val="0"/>
                        </a:spcAft>
                      </a:pPr>
                      <a:r>
                        <a:rPr lang="en-US" sz="1200" kern="100">
                          <a:effectLst/>
                        </a:rPr>
                        <a:t>T141S</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100" kern="100" dirty="0" smtClean="0">
                          <a:effectLst/>
                        </a:rPr>
                        <a:t>1122</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3.24</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100" kern="100" dirty="0" smtClean="0">
                          <a:effectLst/>
                        </a:rPr>
                        <a:t>0.64</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0.00</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97083785"/>
                  </a:ext>
                </a:extLst>
              </a:tr>
              <a:tr h="480322">
                <a:tc>
                  <a:txBody>
                    <a:bodyPr/>
                    <a:lstStyle/>
                    <a:p>
                      <a:pPr algn="just">
                        <a:lnSpc>
                          <a:spcPct val="150000"/>
                        </a:lnSpc>
                        <a:spcAft>
                          <a:spcPts val="0"/>
                        </a:spcAft>
                      </a:pPr>
                      <a:r>
                        <a:rPr lang="en-US" sz="1200" kern="100" dirty="0">
                          <a:effectLst/>
                        </a:rPr>
                        <a:t>A164F</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100" kern="100" dirty="0" smtClean="0">
                          <a:effectLst/>
                        </a:rPr>
                        <a:t>1362</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22.61</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ko-KR" sz="1100" kern="100" dirty="0" smtClean="0">
                          <a:effectLst/>
                        </a:rPr>
                        <a:t>0.43</a:t>
                      </a:r>
                      <a:endParaRPr lang="ko-KR" sz="1000" kern="100" dirty="0">
                        <a:effectLst/>
                      </a:endParaRPr>
                    </a:p>
                    <a:p>
                      <a:pPr algn="just">
                        <a:lnSpc>
                          <a:spcPct val="100000"/>
                        </a:lnSpc>
                        <a:spcAft>
                          <a:spcPts val="0"/>
                        </a:spcAft>
                      </a:pPr>
                      <a:r>
                        <a:rPr lang="en-US" sz="1100" kern="1200" dirty="0">
                          <a:effectLst/>
                        </a:rPr>
                        <a:t>± </a:t>
                      </a:r>
                      <a:r>
                        <a:rPr lang="en-US" sz="1100" kern="1200" dirty="0" smtClean="0">
                          <a:effectLst/>
                        </a:rPr>
                        <a:t>0.02</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231134"/>
                  </a:ext>
                </a:extLst>
              </a:tr>
            </a:tbl>
          </a:graphicData>
        </a:graphic>
      </p:graphicFrame>
      <p:sp>
        <p:nvSpPr>
          <p:cNvPr id="7" name="직사각형 6"/>
          <p:cNvSpPr/>
          <p:nvPr/>
        </p:nvSpPr>
        <p:spPr>
          <a:xfrm>
            <a:off x="1" y="5347383"/>
            <a:ext cx="9143999" cy="338554"/>
          </a:xfrm>
          <a:prstGeom prst="rect">
            <a:avLst/>
          </a:prstGeom>
        </p:spPr>
        <p:txBody>
          <a:bodyPr wrap="square">
            <a:spAutoFit/>
          </a:bodyPr>
          <a:lstStyle/>
          <a:p>
            <a:pPr algn="just"/>
            <a:r>
              <a:rPr lang="en-US" altLang="ko-KR" sz="1600" kern="100" dirty="0" smtClean="0">
                <a:solidFill>
                  <a:srgbClr val="000000"/>
                </a:solidFill>
                <a:latin typeface="Times New Roman" panose="02020603050405020304" pitchFamily="18" charset="0"/>
                <a:cs typeface="Times New Roman" panose="02020603050405020304" pitchFamily="18" charset="0"/>
              </a:rPr>
              <a:t>Figure S4. Kinetic parameters for </a:t>
            </a:r>
            <a:r>
              <a:rPr lang="en-US" altLang="ko-KR" sz="1600" kern="100" dirty="0" err="1" smtClean="0">
                <a:solidFill>
                  <a:srgbClr val="000000"/>
                </a:solidFill>
                <a:latin typeface="Times New Roman" panose="02020603050405020304" pitchFamily="18" charset="0"/>
                <a:cs typeface="Times New Roman" panose="02020603050405020304" pitchFamily="18" charset="0"/>
              </a:rPr>
              <a:t>Lxmdh</a:t>
            </a:r>
            <a:r>
              <a:rPr lang="en-US" altLang="ko-KR" sz="1600" kern="100" dirty="0" smtClean="0">
                <a:solidFill>
                  <a:srgbClr val="000000"/>
                </a:solidFill>
                <a:latin typeface="Times New Roman" panose="02020603050405020304" pitchFamily="18" charset="0"/>
                <a:cs typeface="Times New Roman" panose="02020603050405020304" pitchFamily="18" charset="0"/>
              </a:rPr>
              <a:t> and mutant variants with NAD</a:t>
            </a:r>
            <a:r>
              <a:rPr lang="en-US" altLang="ko-KR" sz="1600" kern="100" baseline="30000" dirty="0" smtClean="0">
                <a:solidFill>
                  <a:srgbClr val="000000"/>
                </a:solidFill>
                <a:latin typeface="Times New Roman" panose="02020603050405020304" pitchFamily="18" charset="0"/>
                <a:cs typeface="Times New Roman" panose="02020603050405020304" pitchFamily="18" charset="0"/>
              </a:rPr>
              <a:t>+</a:t>
            </a:r>
            <a:endParaRPr lang="ko-KR" altLang="ko-KR" sz="1100" kern="100" baseline="30000" dirty="0">
              <a:latin typeface="Calibri" panose="020F0502020204030204" pitchFamily="34" charset="0"/>
              <a:cs typeface="Times New Roman" panose="02020603050405020304" pitchFamily="18" charset="0"/>
            </a:endParaRPr>
          </a:p>
        </p:txBody>
      </p:sp>
      <p:pic>
        <p:nvPicPr>
          <p:cNvPr id="13" name="그림 12"/>
          <p:cNvPicPr>
            <a:picLocks noChangeAspect="1"/>
          </p:cNvPicPr>
          <p:nvPr/>
        </p:nvPicPr>
        <p:blipFill>
          <a:blip r:embed="rId2"/>
          <a:stretch>
            <a:fillRect/>
          </a:stretch>
        </p:blipFill>
        <p:spPr>
          <a:xfrm>
            <a:off x="686386" y="1716966"/>
            <a:ext cx="2177306" cy="1478467"/>
          </a:xfrm>
          <a:prstGeom prst="rect">
            <a:avLst/>
          </a:prstGeom>
        </p:spPr>
      </p:pic>
      <p:pic>
        <p:nvPicPr>
          <p:cNvPr id="14" name="그림 13"/>
          <p:cNvPicPr>
            <a:picLocks noChangeAspect="1"/>
          </p:cNvPicPr>
          <p:nvPr/>
        </p:nvPicPr>
        <p:blipFill>
          <a:blip r:embed="rId3"/>
          <a:stretch>
            <a:fillRect/>
          </a:stretch>
        </p:blipFill>
        <p:spPr>
          <a:xfrm>
            <a:off x="2990939" y="1721005"/>
            <a:ext cx="2229821" cy="1470388"/>
          </a:xfrm>
          <a:prstGeom prst="rect">
            <a:avLst/>
          </a:prstGeom>
        </p:spPr>
      </p:pic>
      <p:pic>
        <p:nvPicPr>
          <p:cNvPr id="15" name="그림 14"/>
          <p:cNvPicPr>
            <a:picLocks noChangeAspect="1"/>
          </p:cNvPicPr>
          <p:nvPr/>
        </p:nvPicPr>
        <p:blipFill>
          <a:blip r:embed="rId4"/>
          <a:stretch>
            <a:fillRect/>
          </a:stretch>
        </p:blipFill>
        <p:spPr>
          <a:xfrm>
            <a:off x="656090" y="3475997"/>
            <a:ext cx="2237899" cy="1462310"/>
          </a:xfrm>
          <a:prstGeom prst="rect">
            <a:avLst/>
          </a:prstGeom>
        </p:spPr>
      </p:pic>
      <p:pic>
        <p:nvPicPr>
          <p:cNvPr id="16" name="그림 15"/>
          <p:cNvPicPr>
            <a:picLocks noChangeAspect="1"/>
          </p:cNvPicPr>
          <p:nvPr/>
        </p:nvPicPr>
        <p:blipFill>
          <a:blip r:embed="rId5"/>
          <a:stretch>
            <a:fillRect/>
          </a:stretch>
        </p:blipFill>
        <p:spPr>
          <a:xfrm>
            <a:off x="2992654" y="3471957"/>
            <a:ext cx="2225781" cy="1466350"/>
          </a:xfrm>
          <a:prstGeom prst="rect">
            <a:avLst/>
          </a:prstGeom>
        </p:spPr>
      </p:pic>
      <p:sp>
        <p:nvSpPr>
          <p:cNvPr id="17" name="TextBox 16"/>
          <p:cNvSpPr txBox="1"/>
          <p:nvPr/>
        </p:nvSpPr>
        <p:spPr>
          <a:xfrm>
            <a:off x="912029" y="1716966"/>
            <a:ext cx="816249" cy="276999"/>
          </a:xfrm>
          <a:prstGeom prst="rect">
            <a:avLst/>
          </a:prstGeom>
          <a:noFill/>
        </p:spPr>
        <p:txBody>
          <a:bodyPr wrap="none" rtlCol="0">
            <a:spAutoFit/>
          </a:bodyPr>
          <a:lstStyle/>
          <a:p>
            <a:r>
              <a:rPr lang="en-US" altLang="ko-KR" sz="1200" b="1" dirty="0" smtClean="0"/>
              <a:t>WT-NAD</a:t>
            </a:r>
            <a:r>
              <a:rPr lang="en-US" altLang="ko-KR" sz="1200" b="1" baseline="30000" dirty="0" smtClean="0"/>
              <a:t>+</a:t>
            </a:r>
            <a:endParaRPr lang="ko-KR" altLang="en-US" sz="1200" b="1" baseline="30000" dirty="0"/>
          </a:p>
        </p:txBody>
      </p:sp>
      <p:sp>
        <p:nvSpPr>
          <p:cNvPr id="18" name="TextBox 17"/>
          <p:cNvSpPr txBox="1"/>
          <p:nvPr/>
        </p:nvSpPr>
        <p:spPr>
          <a:xfrm>
            <a:off x="3259505" y="1716966"/>
            <a:ext cx="998991" cy="276999"/>
          </a:xfrm>
          <a:prstGeom prst="rect">
            <a:avLst/>
          </a:prstGeom>
          <a:noFill/>
        </p:spPr>
        <p:txBody>
          <a:bodyPr wrap="none" rtlCol="0">
            <a:spAutoFit/>
          </a:bodyPr>
          <a:lstStyle/>
          <a:p>
            <a:r>
              <a:rPr lang="en-US" altLang="ko-KR" sz="1200" b="1" dirty="0" smtClean="0"/>
              <a:t>S101V-NAD</a:t>
            </a:r>
            <a:r>
              <a:rPr lang="en-US" altLang="ko-KR" sz="1200" b="1" baseline="30000" dirty="0" smtClean="0"/>
              <a:t>+</a:t>
            </a:r>
            <a:endParaRPr lang="ko-KR" altLang="en-US" sz="1200" b="1" baseline="30000" dirty="0"/>
          </a:p>
        </p:txBody>
      </p:sp>
      <p:sp>
        <p:nvSpPr>
          <p:cNvPr id="19" name="TextBox 18"/>
          <p:cNvSpPr txBox="1"/>
          <p:nvPr/>
        </p:nvSpPr>
        <p:spPr>
          <a:xfrm>
            <a:off x="912029" y="3471957"/>
            <a:ext cx="984565" cy="276999"/>
          </a:xfrm>
          <a:prstGeom prst="rect">
            <a:avLst/>
          </a:prstGeom>
          <a:noFill/>
        </p:spPr>
        <p:txBody>
          <a:bodyPr wrap="none" rtlCol="0">
            <a:spAutoFit/>
          </a:bodyPr>
          <a:lstStyle/>
          <a:p>
            <a:r>
              <a:rPr lang="en-US" altLang="ko-KR" sz="1200" b="1" dirty="0" smtClean="0"/>
              <a:t>T141S-NAD</a:t>
            </a:r>
            <a:r>
              <a:rPr lang="en-US" altLang="ko-KR" sz="1200" b="1" baseline="30000" dirty="0" smtClean="0"/>
              <a:t>+</a:t>
            </a:r>
            <a:endParaRPr lang="ko-KR" altLang="en-US" sz="1200" b="1" baseline="30000" dirty="0"/>
          </a:p>
        </p:txBody>
      </p:sp>
      <p:sp>
        <p:nvSpPr>
          <p:cNvPr id="20" name="TextBox 19"/>
          <p:cNvSpPr txBox="1"/>
          <p:nvPr/>
        </p:nvSpPr>
        <p:spPr>
          <a:xfrm>
            <a:off x="3248531" y="3471957"/>
            <a:ext cx="998991" cy="276999"/>
          </a:xfrm>
          <a:prstGeom prst="rect">
            <a:avLst/>
          </a:prstGeom>
          <a:noFill/>
        </p:spPr>
        <p:txBody>
          <a:bodyPr wrap="none" rtlCol="0">
            <a:spAutoFit/>
          </a:bodyPr>
          <a:lstStyle/>
          <a:p>
            <a:r>
              <a:rPr lang="en-US" altLang="ko-KR" sz="1200" b="1" dirty="0" smtClean="0"/>
              <a:t>A164F-NAD</a:t>
            </a:r>
            <a:r>
              <a:rPr lang="en-US" altLang="ko-KR" sz="1200" b="1" baseline="30000" dirty="0" smtClean="0"/>
              <a:t>+</a:t>
            </a:r>
            <a:endParaRPr lang="ko-KR" altLang="en-US" sz="1200" b="1" baseline="30000" dirty="0"/>
          </a:p>
        </p:txBody>
      </p:sp>
      <p:sp>
        <p:nvSpPr>
          <p:cNvPr id="21" name="TextBox 20"/>
          <p:cNvSpPr txBox="1"/>
          <p:nvPr/>
        </p:nvSpPr>
        <p:spPr>
          <a:xfrm>
            <a:off x="1291578" y="3128920"/>
            <a:ext cx="1090363" cy="246221"/>
          </a:xfrm>
          <a:prstGeom prst="rect">
            <a:avLst/>
          </a:prstGeom>
          <a:noFill/>
        </p:spPr>
        <p:txBody>
          <a:bodyPr wrap="none" rtlCol="0">
            <a:spAutoFit/>
          </a:bodyPr>
          <a:lstStyle/>
          <a:p>
            <a:r>
              <a:rPr lang="en-US" altLang="ko-KR" sz="1000" b="1" dirty="0" smtClean="0"/>
              <a:t>NAD</a:t>
            </a:r>
            <a:r>
              <a:rPr lang="en-US" altLang="ko-KR" sz="1000" b="1" baseline="30000" dirty="0" smtClean="0"/>
              <a:t>+</a:t>
            </a:r>
            <a:r>
              <a:rPr lang="en-US" altLang="ko-KR" sz="1000" b="1" dirty="0" smtClean="0"/>
              <a:t> conc. (</a:t>
            </a:r>
            <a:r>
              <a:rPr lang="el-GR" altLang="ko-KR" sz="1000" b="1" dirty="0" smtClean="0"/>
              <a:t>μ</a:t>
            </a:r>
            <a:r>
              <a:rPr lang="en-US" altLang="ko-KR" sz="1000" b="1" dirty="0" smtClean="0"/>
              <a:t>M)</a:t>
            </a:r>
            <a:endParaRPr lang="ko-KR" altLang="en-US" sz="1000" b="1" dirty="0"/>
          </a:p>
        </p:txBody>
      </p:sp>
      <p:sp>
        <p:nvSpPr>
          <p:cNvPr id="24" name="TextBox 23"/>
          <p:cNvSpPr txBox="1"/>
          <p:nvPr/>
        </p:nvSpPr>
        <p:spPr>
          <a:xfrm>
            <a:off x="3616474" y="3128920"/>
            <a:ext cx="1090363" cy="246221"/>
          </a:xfrm>
          <a:prstGeom prst="rect">
            <a:avLst/>
          </a:prstGeom>
          <a:noFill/>
        </p:spPr>
        <p:txBody>
          <a:bodyPr wrap="none" rtlCol="0">
            <a:spAutoFit/>
          </a:bodyPr>
          <a:lstStyle/>
          <a:p>
            <a:r>
              <a:rPr lang="en-US" altLang="ko-KR" sz="1000" b="1" dirty="0" smtClean="0"/>
              <a:t>NAD</a:t>
            </a:r>
            <a:r>
              <a:rPr lang="en-US" altLang="ko-KR" sz="1000" b="1" baseline="30000" dirty="0" smtClean="0"/>
              <a:t>+</a:t>
            </a:r>
            <a:r>
              <a:rPr lang="en-US" altLang="ko-KR" sz="1000" b="1" dirty="0" smtClean="0"/>
              <a:t> conc. (</a:t>
            </a:r>
            <a:r>
              <a:rPr lang="el-GR" altLang="ko-KR" sz="1000" b="1" dirty="0" smtClean="0"/>
              <a:t>μ</a:t>
            </a:r>
            <a:r>
              <a:rPr lang="en-US" altLang="ko-KR" sz="1000" b="1" dirty="0" smtClean="0"/>
              <a:t>M)</a:t>
            </a:r>
            <a:endParaRPr lang="ko-KR" altLang="en-US" sz="1000" b="1" dirty="0"/>
          </a:p>
        </p:txBody>
      </p:sp>
      <p:sp>
        <p:nvSpPr>
          <p:cNvPr id="25" name="TextBox 24"/>
          <p:cNvSpPr txBox="1"/>
          <p:nvPr/>
        </p:nvSpPr>
        <p:spPr>
          <a:xfrm>
            <a:off x="1301103" y="4877951"/>
            <a:ext cx="1090363" cy="246221"/>
          </a:xfrm>
          <a:prstGeom prst="rect">
            <a:avLst/>
          </a:prstGeom>
          <a:noFill/>
        </p:spPr>
        <p:txBody>
          <a:bodyPr wrap="none" rtlCol="0">
            <a:spAutoFit/>
          </a:bodyPr>
          <a:lstStyle/>
          <a:p>
            <a:r>
              <a:rPr lang="en-US" altLang="ko-KR" sz="1000" b="1" dirty="0" smtClean="0"/>
              <a:t>NAD</a:t>
            </a:r>
            <a:r>
              <a:rPr lang="en-US" altLang="ko-KR" sz="1000" b="1" baseline="30000" dirty="0" smtClean="0"/>
              <a:t>+</a:t>
            </a:r>
            <a:r>
              <a:rPr lang="en-US" altLang="ko-KR" sz="1000" b="1" dirty="0" smtClean="0"/>
              <a:t> conc. (</a:t>
            </a:r>
            <a:r>
              <a:rPr lang="el-GR" altLang="ko-KR" sz="1000" b="1" dirty="0" smtClean="0"/>
              <a:t>μ</a:t>
            </a:r>
            <a:r>
              <a:rPr lang="en-US" altLang="ko-KR" sz="1000" b="1" dirty="0" smtClean="0"/>
              <a:t>M)</a:t>
            </a:r>
            <a:endParaRPr lang="ko-KR" altLang="en-US" sz="1000" b="1" dirty="0"/>
          </a:p>
        </p:txBody>
      </p:sp>
      <p:sp>
        <p:nvSpPr>
          <p:cNvPr id="26" name="TextBox 25"/>
          <p:cNvSpPr txBox="1"/>
          <p:nvPr/>
        </p:nvSpPr>
        <p:spPr>
          <a:xfrm>
            <a:off x="3645228" y="4877951"/>
            <a:ext cx="1090363" cy="246221"/>
          </a:xfrm>
          <a:prstGeom prst="rect">
            <a:avLst/>
          </a:prstGeom>
          <a:noFill/>
        </p:spPr>
        <p:txBody>
          <a:bodyPr wrap="none" rtlCol="0">
            <a:spAutoFit/>
          </a:bodyPr>
          <a:lstStyle/>
          <a:p>
            <a:r>
              <a:rPr lang="en-US" altLang="ko-KR" sz="1000" b="1" dirty="0" smtClean="0"/>
              <a:t>NAD</a:t>
            </a:r>
            <a:r>
              <a:rPr lang="en-US" altLang="ko-KR" sz="1000" b="1" baseline="30000" dirty="0" smtClean="0"/>
              <a:t>+</a:t>
            </a:r>
            <a:r>
              <a:rPr lang="en-US" altLang="ko-KR" sz="1000" b="1" dirty="0" smtClean="0"/>
              <a:t> conc. (</a:t>
            </a:r>
            <a:r>
              <a:rPr lang="el-GR" altLang="ko-KR" sz="1000" b="1" dirty="0" smtClean="0"/>
              <a:t>μ</a:t>
            </a:r>
            <a:r>
              <a:rPr lang="en-US" altLang="ko-KR" sz="1000" b="1" dirty="0" smtClean="0"/>
              <a:t>M)</a:t>
            </a:r>
            <a:endParaRPr lang="ko-KR" altLang="en-US" sz="1000" b="1" dirty="0"/>
          </a:p>
        </p:txBody>
      </p:sp>
    </p:spTree>
    <p:extLst>
      <p:ext uri="{BB962C8B-B14F-4D97-AF65-F5344CB8AC3E}">
        <p14:creationId xmlns:p14="http://schemas.microsoft.com/office/powerpoint/2010/main" val="63022310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308</Words>
  <Application>Microsoft Office PowerPoint</Application>
  <PresentationFormat>화면 슬라이드 쇼(4:3)</PresentationFormat>
  <Paragraphs>74</Paragraphs>
  <Slides>4</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4</vt:i4>
      </vt:variant>
    </vt:vector>
  </HeadingPairs>
  <TitlesOfParts>
    <vt:vector size="10" baseType="lpstr">
      <vt:lpstr>맑은 고딕</vt:lpstr>
      <vt:lpstr>Arial</vt:lpstr>
      <vt:lpstr>Calibri</vt:lpstr>
      <vt:lpstr>Calibri Light</vt:lpstr>
      <vt:lpstr>Times New Roman</vt:lpstr>
      <vt:lpstr>Office 테마</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user</cp:lastModifiedBy>
  <cp:revision>15</cp:revision>
  <dcterms:created xsi:type="dcterms:W3CDTF">2019-09-30T14:38:07Z</dcterms:created>
  <dcterms:modified xsi:type="dcterms:W3CDTF">2019-12-05T02:15:25Z</dcterms:modified>
</cp:coreProperties>
</file>