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1" r:id="rId5"/>
    <p:sldId id="295" r:id="rId6"/>
    <p:sldId id="296" r:id="rId7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vannah Sims" initials="SS" lastIdx="1" clrIdx="0">
    <p:extLst>
      <p:ext uri="{19B8F6BF-5375-455C-9EA6-DF929625EA0E}">
        <p15:presenceInfo xmlns:p15="http://schemas.microsoft.com/office/powerpoint/2012/main" userId="Savannah Si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4D4"/>
    <a:srgbClr val="BDD7EE"/>
    <a:srgbClr val="92C1FC"/>
    <a:srgbClr val="FE4040"/>
    <a:srgbClr val="002855"/>
    <a:srgbClr val="7C736A"/>
    <a:srgbClr val="EAAA00"/>
    <a:srgbClr val="808080"/>
    <a:srgbClr val="B07FC0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370" autoAdjust="0"/>
  </p:normalViewPr>
  <p:slideViewPr>
    <p:cSldViewPr snapToGrid="0">
      <p:cViewPr>
        <p:scale>
          <a:sx n="100" d="100"/>
          <a:sy n="100" d="100"/>
        </p:scale>
        <p:origin x="2218" y="-566"/>
      </p:cViewPr>
      <p:guideLst>
        <p:guide orient="horz" pos="3168"/>
        <p:guide pos="244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3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EB61C-1BE2-4384-904A-3AC337BE1148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411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73578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8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8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18C8F-AB81-4C3C-8581-48FFC6EAC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5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3938" y="1162050"/>
            <a:ext cx="2424112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18C8F-AB81-4C3C-8581-48FFC6EACC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6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2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3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8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9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27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1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1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0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CEFE4-5865-44F7-8D8A-21113002787A}" type="datetimeFigureOut">
              <a:rPr lang="en-US" smtClean="0"/>
              <a:t>6/5/2019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22C1-F212-4CF7-992B-EC1DCBAC2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JAK1-dependent%20genes%20for%20figure%20S1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905502-9522-4DE7-B3CC-0F05B1B914F7}"/>
              </a:ext>
            </a:extLst>
          </p:cNvPr>
          <p:cNvCxnSpPr/>
          <p:nvPr/>
        </p:nvCxnSpPr>
        <p:spPr>
          <a:xfrm>
            <a:off x="457200" y="45720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0E18CA6-3540-4CBA-86AD-70E5AC5AD462}"/>
              </a:ext>
            </a:extLst>
          </p:cNvPr>
          <p:cNvSpPr txBox="1"/>
          <p:nvPr/>
        </p:nvSpPr>
        <p:spPr>
          <a:xfrm>
            <a:off x="99491" y="329700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Supplemental Figure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</a:p>
        </p:txBody>
      </p:sp>
      <p:sp>
        <p:nvSpPr>
          <p:cNvPr id="6" name="TextBox 5">
            <a:hlinkClick r:id="rId3" action="ppaction://hlinkfile"/>
            <a:extLst>
              <a:ext uri="{FF2B5EF4-FFF2-40B4-BE49-F238E27FC236}">
                <a16:creationId xmlns:a16="http://schemas.microsoft.com/office/drawing/2014/main" id="{C801ED18-86C2-4DB0-B580-8817847F0C2A}"/>
              </a:ext>
            </a:extLst>
          </p:cNvPr>
          <p:cNvSpPr txBox="1"/>
          <p:nvPr/>
        </p:nvSpPr>
        <p:spPr>
          <a:xfrm>
            <a:off x="1620196" y="707824"/>
            <a:ext cx="5025735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JAK1-dependent ER stress induced genes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6981" y="1012400"/>
            <a:ext cx="2852928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Control siRNA vs. Control siRNA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Thaps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0362" y="1012400"/>
            <a:ext cx="2852928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Control siRNA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Thaps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vs. JAK1 siRNA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Thaps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455003" y="9153227"/>
            <a:ext cx="6858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Supplemental Figure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1: JAK1-dependent ER stress induced genes.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Top 50 ER stress induced genes and full gene list of genes induced by ER stress in a JAK1-dependent fashion.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697673C-A23B-4740-BA0D-52CC62E19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387026"/>
              </p:ext>
            </p:extLst>
          </p:nvPr>
        </p:nvGraphicFramePr>
        <p:xfrm>
          <a:off x="628012" y="1513647"/>
          <a:ext cx="3200399" cy="7653509"/>
        </p:xfrm>
        <a:graphic>
          <a:graphicData uri="http://schemas.openxmlformats.org/drawingml/2006/table">
            <a:tbl>
              <a:tblPr/>
              <a:tblGrid>
                <a:gridCol w="579695">
                  <a:extLst>
                    <a:ext uri="{9D8B030D-6E8A-4147-A177-3AD203B41FA5}">
                      <a16:colId xmlns:a16="http://schemas.microsoft.com/office/drawing/2014/main" val="2146112592"/>
                    </a:ext>
                  </a:extLst>
                </a:gridCol>
                <a:gridCol w="579695">
                  <a:extLst>
                    <a:ext uri="{9D8B030D-6E8A-4147-A177-3AD203B41FA5}">
                      <a16:colId xmlns:a16="http://schemas.microsoft.com/office/drawing/2014/main" val="2240383351"/>
                    </a:ext>
                  </a:extLst>
                </a:gridCol>
                <a:gridCol w="881619">
                  <a:extLst>
                    <a:ext uri="{9D8B030D-6E8A-4147-A177-3AD203B41FA5}">
                      <a16:colId xmlns:a16="http://schemas.microsoft.com/office/drawing/2014/main" val="3208266622"/>
                    </a:ext>
                  </a:extLst>
                </a:gridCol>
                <a:gridCol w="579695">
                  <a:extLst>
                    <a:ext uri="{9D8B030D-6E8A-4147-A177-3AD203B41FA5}">
                      <a16:colId xmlns:a16="http://schemas.microsoft.com/office/drawing/2014/main" val="2139277223"/>
                    </a:ext>
                  </a:extLst>
                </a:gridCol>
                <a:gridCol w="579695">
                  <a:extLst>
                    <a:ext uri="{9D8B030D-6E8A-4147-A177-3AD203B41FA5}">
                      <a16:colId xmlns:a16="http://schemas.microsoft.com/office/drawing/2014/main" val="2300529485"/>
                    </a:ext>
                  </a:extLst>
                </a:gridCol>
              </a:tblGrid>
              <a:tr h="3417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 Name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Fold Change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EDGE Test P Value 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Untreated - Means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Thaps - Means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467326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Fgf21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397.31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9.80E-04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07266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199.72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3.11E-33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31294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Chac1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194.46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1.55E-112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163.42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63463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7.81E-03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36497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Ccl20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74.72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3.91E-03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320089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Ptgs2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2.33E-13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160451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50.43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2.41E-07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249203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Herpud1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42.19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4.47E-117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128.76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8688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27.87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2.75E-25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625839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Asns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26.81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3.55E-13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94000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Cxcl1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26.54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52127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Ddit3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7.24E-83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40426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Syt4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24.75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1.56E-02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54709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Derl3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22.31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7.70E-11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981004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Mthfd2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19.31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1.10E-09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1935656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Slc7a1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17.87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4.22E-07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897440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Cxcl10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1.98E-80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644449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Sdf2l1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9.18E-73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110.27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222874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Atf3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185305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Hist1h3a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531013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Creld2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1.59E-53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8596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Zfp57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1.56E-02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794940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Tmem74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7.81E-03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122566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Stc2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12.42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607501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Atf4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2.50E-53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34.54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416.19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95679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Ciart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3.07E-06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07405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Ppp1r15a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7.88E-77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11480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Piga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3.07E-09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68254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Hist1h1a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462796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Cth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656893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H2-K2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10718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Gadd45a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2.19E-80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116.63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40838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Hyou1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2.03E-75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32906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Hist1h1d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1.07E-26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41.21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276335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Nfil3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1604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Stard4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2.44E-17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26.12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52259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Egr2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939464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Hist1h1b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3.65E-26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40.62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476500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Xbp1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4.57E-60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357046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Hist1h2bj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2.04E-48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469629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Rgs16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6.51E-52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323842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Hspa5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1.14E-93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147.53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1219.56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721121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Slc7a5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87487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Nupr1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2.38E-09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42580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Nr4a1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599525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Csrnp1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4.24E-07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55090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Mvd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1.73E-08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12.78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5938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Vldlr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7.67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4.05E-04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0.75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71861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Cemip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1.17E-02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3.33</a:t>
                      </a:r>
                    </a:p>
                  </a:txBody>
                  <a:tcPr marL="4800" marR="4800" marT="4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778227"/>
                  </a:ext>
                </a:extLst>
              </a:tr>
              <a:tr h="146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Pck2</a:t>
                      </a: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7.64</a:t>
                      </a: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3.20E-10</a:t>
                      </a: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2.16</a:t>
                      </a: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16.5</a:t>
                      </a:r>
                    </a:p>
                  </a:txBody>
                  <a:tcPr marL="4800" marR="4800" marT="48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40203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49D4FAD-D820-4BC3-A5D2-BFCFD9870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11488"/>
              </p:ext>
            </p:extLst>
          </p:nvPr>
        </p:nvGraphicFramePr>
        <p:xfrm>
          <a:off x="3966626" y="1513646"/>
          <a:ext cx="3200401" cy="7651560"/>
        </p:xfrm>
        <a:graphic>
          <a:graphicData uri="http://schemas.openxmlformats.org/drawingml/2006/table">
            <a:tbl>
              <a:tblPr/>
              <a:tblGrid>
                <a:gridCol w="604800">
                  <a:extLst>
                    <a:ext uri="{9D8B030D-6E8A-4147-A177-3AD203B41FA5}">
                      <a16:colId xmlns:a16="http://schemas.microsoft.com/office/drawing/2014/main" val="1555609976"/>
                    </a:ext>
                  </a:extLst>
                </a:gridCol>
                <a:gridCol w="604800">
                  <a:extLst>
                    <a:ext uri="{9D8B030D-6E8A-4147-A177-3AD203B41FA5}">
                      <a16:colId xmlns:a16="http://schemas.microsoft.com/office/drawing/2014/main" val="684781482"/>
                    </a:ext>
                  </a:extLst>
                </a:gridCol>
                <a:gridCol w="781201">
                  <a:extLst>
                    <a:ext uri="{9D8B030D-6E8A-4147-A177-3AD203B41FA5}">
                      <a16:colId xmlns:a16="http://schemas.microsoft.com/office/drawing/2014/main" val="437461"/>
                    </a:ext>
                  </a:extLst>
                </a:gridCol>
                <a:gridCol w="604800">
                  <a:extLst>
                    <a:ext uri="{9D8B030D-6E8A-4147-A177-3AD203B41FA5}">
                      <a16:colId xmlns:a16="http://schemas.microsoft.com/office/drawing/2014/main" val="3869019886"/>
                    </a:ext>
                  </a:extLst>
                </a:gridCol>
                <a:gridCol w="604800">
                  <a:extLst>
                    <a:ext uri="{9D8B030D-6E8A-4147-A177-3AD203B41FA5}">
                      <a16:colId xmlns:a16="http://schemas.microsoft.com/office/drawing/2014/main" val="1233056320"/>
                    </a:ext>
                  </a:extLst>
                </a:gridCol>
              </a:tblGrid>
              <a:tr h="4087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 Name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Fold Change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EDGE Test P Value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Thaps Means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JAK1 Thaps Means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481825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S1pr1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-8.92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86755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Rgs16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-7.99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856611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Mvd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-7.64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231224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Ccl20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-7.38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0.021485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609518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-6.97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0.039063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21875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Cldn9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-5.83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0.000180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10759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Ptgs2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-5.46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13.84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246946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Txnip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-5.44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18.12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287434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Nuak2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-4.83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948465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Arrdc4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-4.73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0.000042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11.73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235214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Plk2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-4.41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376138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Igfbp3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-4.33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78.84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40652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Rsad2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0.004077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7414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Hist1h1d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-3.89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10.61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169006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Nuak1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-3.79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0.000014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19209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Thbs1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-3.58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130.43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36.46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46454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Derl3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-3.57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0.000222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11411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Ormdl2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-3.51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0.000082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71759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Nupr1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-3.46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0.000047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633332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Mfsd2a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-3.41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0.000027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15.75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90286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Ccdc50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-3.28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0.005925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415064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0.016125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973139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Adamts1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112.13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39.94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0417639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Fam178a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0.000686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46702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Isg15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-2.58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0.000440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015511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Hdlbp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-2.48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0.009476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16364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Zfp260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-2.47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0.003839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57199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Gem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-2.41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0.000157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122221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Ccl2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-2.37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0.000010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84669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Piga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-2.24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0.006456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87038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Lrrc59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-2.22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0.003690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375962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Gadd45a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-2.19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116.63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53.34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041454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Slc30a1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45.36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726186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Ficd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0.016349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779212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Sdf2l1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110.27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55.29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379901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Lgals3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0.039987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333938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Ptx3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0.011142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13.97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46658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Hist1h1c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0.000000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463.47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238.25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72302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Syde1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0.012775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15.78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40650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Nfkb2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0.040225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11.93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67016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Tigd2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0.024747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13678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Shmt2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0.003521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28.98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961358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Hist1h1b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0.000517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40.62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641948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Sec61a1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-1.69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0.005684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28.17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564937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Lbh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-1.64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0.021088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22.58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179970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Hyou1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-1.6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0.000002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61.59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403695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Armcx3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0.019743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009058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Sesn2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0.048237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20.69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414373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Fzd8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0.025969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18.08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486839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Fasn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-1.51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0.011754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24.25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909406"/>
                  </a:ext>
                </a:extLst>
              </a:tr>
              <a:tr h="1393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Tspyl2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0.035603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26.32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17.49</a:t>
                      </a:r>
                    </a:p>
                  </a:txBody>
                  <a:tcPr marL="4710" marR="4710" marT="4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402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75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03843"/>
            <a:ext cx="4047744" cy="24658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2" y="891720"/>
            <a:ext cx="3977640" cy="24536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709" y="891720"/>
            <a:ext cx="3973068" cy="2453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849" y="3116035"/>
            <a:ext cx="3995928" cy="24536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1325BBF-5C12-4C17-97AA-045E1D07FCE4}"/>
              </a:ext>
            </a:extLst>
          </p:cNvPr>
          <p:cNvSpPr/>
          <p:nvPr/>
        </p:nvSpPr>
        <p:spPr>
          <a:xfrm>
            <a:off x="226246" y="5581867"/>
            <a:ext cx="685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Supplemental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Confirmation that </a:t>
            </a: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ATF4 is necessary for ER stress-induced gene </a:t>
            </a:r>
            <a:r>
              <a:rPr lang="en-US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expression using a distinct ATF4-targeting siRNA.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Astrocytes were transfected with control (CTL) or ATF4 siRNA #2 and treated with thaps (1 µM) for 4 h.  Gene expression was analyzed by </a:t>
            </a:r>
            <a:r>
              <a:rPr lang="en-US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qRT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-PCR. Data are represented as means ± standard deviation. N = 3. *p ≤ </a:t>
            </a:r>
            <a:r>
              <a:rPr lang="en-US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0.05.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6189" y="1130761"/>
            <a:ext cx="1459593" cy="5742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E18CA6-3540-4CBA-86AD-70E5AC5AD462}"/>
              </a:ext>
            </a:extLst>
          </p:cNvPr>
          <p:cNvSpPr txBox="1"/>
          <p:nvPr/>
        </p:nvSpPr>
        <p:spPr>
          <a:xfrm>
            <a:off x="464941" y="334222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Supplemental Figure 2.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1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399" y="3178524"/>
            <a:ext cx="3846576" cy="28590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E18CA6-3540-4CBA-86AD-70E5AC5AD462}"/>
              </a:ext>
            </a:extLst>
          </p:cNvPr>
          <p:cNvSpPr txBox="1"/>
          <p:nvPr/>
        </p:nvSpPr>
        <p:spPr>
          <a:xfrm>
            <a:off x="881501" y="2524718"/>
            <a:ext cx="18133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Supplemental Figure 3.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325BBF-5C12-4C17-97AA-045E1D07FCE4}"/>
              </a:ext>
            </a:extLst>
          </p:cNvPr>
          <p:cNvSpPr/>
          <p:nvPr/>
        </p:nvSpPr>
        <p:spPr>
          <a:xfrm>
            <a:off x="564715" y="5944995"/>
            <a:ext cx="6858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Supplemental Figure 3</a:t>
            </a: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Subcellular markers for cytosolic and nuclear isolation.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Astrocytes were transfected with control (CTL) or JAK1 siRNA #2 and treated with thaps (1 µM) for 4 h. Whole cell lysates, cytoplasmic, and nuclear fractions were isolated and immunoblotted for various subcellular markers. Transferrin receptor (</a:t>
            </a:r>
            <a:r>
              <a:rPr lang="en-US" sz="1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TfR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is a plasma membrane marker. Glyceraldehyde 3-phosphate dehydrogenase (GAPDH) is a cytoplasmic marker. Lysine-specific histone demethylase (LSD) 1 is a nuclear marker.</a:t>
            </a:r>
          </a:p>
        </p:txBody>
      </p:sp>
    </p:spTree>
    <p:extLst>
      <p:ext uri="{BB962C8B-B14F-4D97-AF65-F5344CB8AC3E}">
        <p14:creationId xmlns:p14="http://schemas.microsoft.com/office/powerpoint/2010/main" val="385912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D6CD34A1856049B66AB1658AAE4671" ma:contentTypeVersion="11" ma:contentTypeDescription="Create a new document." ma:contentTypeScope="" ma:versionID="bdfaf0fc0b876dbdd1e3aff4f7b661ed">
  <xsd:schema xmlns:xsd="http://www.w3.org/2001/XMLSchema" xmlns:xs="http://www.w3.org/2001/XMLSchema" xmlns:p="http://schemas.microsoft.com/office/2006/metadata/properties" xmlns:ns1="http://schemas.microsoft.com/sharepoint/v3" xmlns:ns2="675353e1-3a3c-4794-b840-62c0acae7884" xmlns:ns3="9eb323a1-896b-48f6-976f-7a0582ed60ff" targetNamespace="http://schemas.microsoft.com/office/2006/metadata/properties" ma:root="true" ma:fieldsID="8252049a3441e1f69328bf774c62c2db" ns1:_="" ns2:_="" ns3:_="">
    <xsd:import namespace="http://schemas.microsoft.com/sharepoint/v3"/>
    <xsd:import namespace="675353e1-3a3c-4794-b840-62c0acae7884"/>
    <xsd:import namespace="9eb323a1-896b-48f6-976f-7a0582ed6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5353e1-3a3c-4794-b840-62c0acae78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323a1-896b-48f6-976f-7a0582ed60f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6FC93A-798B-4E77-8B99-9DBD18430127}">
  <ds:schemaRefs>
    <ds:schemaRef ds:uri="http://schemas.microsoft.com/office/infopath/2007/PartnerControls"/>
    <ds:schemaRef ds:uri="http://schemas.openxmlformats.org/package/2006/metadata/core-properties"/>
    <ds:schemaRef ds:uri="9eb323a1-896b-48f6-976f-7a0582ed60ff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dcmitype/"/>
    <ds:schemaRef ds:uri="675353e1-3a3c-4794-b840-62c0acae7884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9DC0C55-1B79-4ABF-B546-D98D37536A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75353e1-3a3c-4794-b840-62c0acae7884"/>
    <ds:schemaRef ds:uri="9eb323a1-896b-48f6-976f-7a0582ed60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839D43-F6DC-4008-A1F6-27713E6E1B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94935</TotalTime>
  <Words>806</Words>
  <Application>Microsoft Office PowerPoint</Application>
  <PresentationFormat>Custom</PresentationFormat>
  <Paragraphs>525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Meares, Gordon</dc:creator>
  <cp:lastModifiedBy>Savannah Sims</cp:lastModifiedBy>
  <cp:revision>367</cp:revision>
  <cp:lastPrinted>2019-05-21T15:13:18Z</cp:lastPrinted>
  <dcterms:modified xsi:type="dcterms:W3CDTF">2019-06-05T13:50:32Z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0x010100DAD6CD34A1856049B66AB1658AAE4671</vt:lpwstr>
  </property>
</Properties>
</file>