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41815F-C484-2B56-A71F-90B11DE85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89ADEE9-2585-7859-4C51-E12FC4631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AB0F22-7361-F9FB-097B-40FFD59CC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A940-ACAA-42C2-A366-BEE8CE23B8E6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CADF58-9EB1-5A2A-8529-412088972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582D9B-0E4F-52D4-67ED-F7BE62166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F098-FC2C-45C2-AB7F-C20F39CDE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BE6A0A-D597-A918-EEAB-D84D01C4E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1201525-8847-DABD-8450-FDF80FB65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AEB912-BE2B-E391-DD9B-137B9B04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A940-ACAA-42C2-A366-BEE8CE23B8E6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9E5BCB-30B3-A575-34E6-FB0E79149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4B30D8-9751-3EC0-DB37-BE73630AA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F098-FC2C-45C2-AB7F-C20F39CDE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96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7E874FD-C3F3-C291-C2C1-1325BAA88C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D56C6A-C6FA-1FB4-5887-00ED79724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9F9EF5-3C6F-5AE2-FB0D-1475268F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A940-ACAA-42C2-A366-BEE8CE23B8E6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9FF79C-5590-D5C4-3A02-A4C4B3120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16A985-7B8B-75AF-D76A-117E7015B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F098-FC2C-45C2-AB7F-C20F39CDE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89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D95838-FF75-27AB-DFCB-E171B5ABD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EDE068-059D-5D3D-1443-AD24EC64B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F7C117-C07C-8EBE-19C8-1FE6F7A0F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A940-ACAA-42C2-A366-BEE8CE23B8E6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15A2C2-8606-09FF-B72B-3913897F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698926-CB68-C731-BB2C-9D5E8A462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F098-FC2C-45C2-AB7F-C20F39CDE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683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CA9F28-3EB6-2706-2B0D-0B4C85B18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614952-7847-90A5-10CA-47D0A46AA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35784B-8126-BCC5-159C-57005C82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A940-ACAA-42C2-A366-BEE8CE23B8E6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A9A0E7-EBE4-27D8-B8DE-7A0D0F08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1A0815-07C3-C5E4-E431-B7131D385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F098-FC2C-45C2-AB7F-C20F39CDE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58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29AB06-0CD8-2775-F904-85785F444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E7716A-261D-C298-E940-2F8B19549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26D82F-BD1F-F624-F546-8081E8ACB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0EA14E-40CB-F11D-92C8-762702841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A940-ACAA-42C2-A366-BEE8CE23B8E6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EBA258-5037-4E5D-47A5-19DEE365D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FB889B-F9E8-82A9-C8B4-7ACC1454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F098-FC2C-45C2-AB7F-C20F39CDE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59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6F7BB0-E074-4392-8B42-D696CFF99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72FAF8-D082-C747-6113-00AB8ADF2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F13C838-A832-7F57-6880-8D6202E189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5D0A348-6376-C0FD-A9D9-5D95601537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4D84D10-311E-0860-22C1-97D1492CF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4E8C112-56A2-195C-C7DC-ADB3F68A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A940-ACAA-42C2-A366-BEE8CE23B8E6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B4F49AB-AB60-29FA-0A86-B55937A46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0D774B1-2049-ED4C-8170-7E1EB509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F098-FC2C-45C2-AB7F-C20F39CDE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12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B624AF-83B9-36A5-6A52-E5ADD843E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D01BF5B-731B-595B-F044-924CCB323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A940-ACAA-42C2-A366-BEE8CE23B8E6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508D09-B8BC-98E3-D567-2CABFD52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8A93A2-D636-33F5-4BF0-DDC73484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F098-FC2C-45C2-AB7F-C20F39CDE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2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DD1EA11-EE34-5C8F-6734-F777A35A3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A940-ACAA-42C2-A366-BEE8CE23B8E6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A106FCE-6177-A3F5-1F09-41A067C7E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0FB10F7-526B-59B2-456E-A394FF6BA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F098-FC2C-45C2-AB7F-C20F39CDE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65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FC6873-B720-1FEC-204E-0BC6BE261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01D8F5-C5DE-B939-8D6D-0EE564001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D6065E3-F0C0-7C5C-158E-D68749D87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3FE4B2-0304-5BEF-91BE-E1842F7BF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A940-ACAA-42C2-A366-BEE8CE23B8E6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CB007C-EB26-783A-6CFF-C71EF0D9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EB1D1A-BF0C-457F-410C-B19E27C0E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F098-FC2C-45C2-AB7F-C20F39CDE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23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DE08F0-DE3D-2128-ECCD-07AF1D711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319D7B4-6084-10F8-C24B-8996F05E47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1380B9-7BDA-B1B3-040E-534FCEEAE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B0661D-7836-156D-266E-D1DCFE4D6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A940-ACAA-42C2-A366-BEE8CE23B8E6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B45B85-191B-F922-94EC-2441729AD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57DA06-DC93-4975-F048-A641BE66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2F098-FC2C-45C2-AB7F-C20F39CDE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11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927E6B8-CCD1-CC9F-68F5-3B45E3113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60B41F-CA50-8D52-A068-89CB466FA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5C8FF7-13AD-ED6E-E41F-4B612DB3C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3A940-ACAA-42C2-A366-BEE8CE23B8E6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975466-8A71-B56D-1FAD-4F929C1F8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A65733-4FCE-9A70-8B09-CC43F38F8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2F098-FC2C-45C2-AB7F-C20F39CDE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59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D1142A-FD28-289C-1D99-CE780F01993A}"/>
              </a:ext>
            </a:extLst>
          </p:cNvPr>
          <p:cNvSpPr txBox="1"/>
          <p:nvPr/>
        </p:nvSpPr>
        <p:spPr>
          <a:xfrm>
            <a:off x="828736" y="522069"/>
            <a:ext cx="2540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fr-FR" altLang="ja-JP" dirty="0">
                <a:latin typeface="Arial" panose="020B0604020202020204" pitchFamily="34" charset="0"/>
                <a:cs typeface="Arial" panose="020B0604020202020204" pitchFamily="34" charset="0"/>
              </a:rPr>
              <a:t>Supplementary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Table 2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B657733-4324-A53F-96DC-FDC98F9335AB}"/>
              </a:ext>
            </a:extLst>
          </p:cNvPr>
          <p:cNvGraphicFramePr>
            <a:graphicFrameLocks noGrp="1"/>
          </p:cNvGraphicFramePr>
          <p:nvPr/>
        </p:nvGraphicFramePr>
        <p:xfrm>
          <a:off x="828735" y="891401"/>
          <a:ext cx="8244168" cy="2956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14793">
                  <a:extLst>
                    <a:ext uri="{9D8B030D-6E8A-4147-A177-3AD203B41FA5}">
                      <a16:colId xmlns:a16="http://schemas.microsoft.com/office/drawing/2014/main" val="4171603998"/>
                    </a:ext>
                  </a:extLst>
                </a:gridCol>
                <a:gridCol w="6429375">
                  <a:extLst>
                    <a:ext uri="{9D8B030D-6E8A-4147-A177-3AD203B41FA5}">
                      <a16:colId xmlns:a16="http://schemas.microsoft.com/office/drawing/2014/main" val="2084250971"/>
                    </a:ext>
                  </a:extLst>
                </a:gridCol>
              </a:tblGrid>
              <a:tr h="290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S1; RBD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S; RBD, S; Possibly RBD,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S; probably RBD (implied by clustering),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267817"/>
                  </a:ext>
                </a:extLst>
              </a:tr>
              <a:tr h="178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S1; NTD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S; NTD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052660"/>
                  </a:ext>
                </a:extLst>
              </a:tr>
              <a:tr h="178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S1; non-RBD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S; S1 non-RBD,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S1; non-RBD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431383"/>
                  </a:ext>
                </a:extLst>
              </a:tr>
              <a:tr h="178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S1; Unk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S;S1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270605"/>
                  </a:ext>
                </a:extLst>
              </a:tr>
              <a:tr h="386585">
                <a:tc>
                  <a:txBody>
                    <a:bodyPr/>
                    <a:lstStyle/>
                    <a:p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S2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S; S2,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S; non-S1,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S; S2‘ Cleavage Site/Fusion Peptide NTD,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S; S2 Stem Helix,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S; Stem Helix, S; S2 Fusion Peptide</a:t>
                      </a:r>
                      <a:endParaRPr kumimoji="1" lang="ja-JP" altLang="en-US" sz="1400" b="1" strike="sng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22200"/>
                  </a:ext>
                </a:extLst>
              </a:tr>
              <a:tr h="178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S; non-RBD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S; non-RBD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233484"/>
                  </a:ext>
                </a:extLst>
              </a:tr>
              <a:tr h="178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S; Unk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S; Unk, S; RBD/non-RBD,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461624"/>
                  </a:ext>
                </a:extLst>
              </a:tr>
              <a:tr h="178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N,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N;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NTD,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491055"/>
                  </a:ext>
                </a:extLst>
              </a:tr>
              <a:tr h="178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Unk/Other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</a:rPr>
                        <a:t>Unknown, others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043593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F2A6F9-9D4F-3CFE-3DB6-1A6BF895FA49}"/>
              </a:ext>
            </a:extLst>
          </p:cNvPr>
          <p:cNvSpPr txBox="1"/>
          <p:nvPr/>
        </p:nvSpPr>
        <p:spPr>
          <a:xfrm>
            <a:off x="828733" y="3847961"/>
            <a:ext cx="824416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/>
              <a:t>Types of epitopes contained in COV-AbDab were classified as shown for adaptation to the QASAS method.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85908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Yohei Funakoshi</dc:creator>
  <cp:lastModifiedBy>Yohei Funakoshi</cp:lastModifiedBy>
  <cp:revision>1</cp:revision>
  <dcterms:created xsi:type="dcterms:W3CDTF">2024-07-20T03:44:06Z</dcterms:created>
  <dcterms:modified xsi:type="dcterms:W3CDTF">2024-07-20T03:44:21Z</dcterms:modified>
</cp:coreProperties>
</file>