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E0B185-94B2-457D-82D8-F0E0DFF28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90153A9-0B6C-A4AB-F7DE-1A3A644709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99A099-9545-3513-FA51-00EE19733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97DB-61CB-438D-B2CC-F5F4D8A89CF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5679CD-C092-0ADA-19B8-51926AD2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619154-DB86-C82A-836F-1F9EE547E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9C47-0CC5-4510-89A0-D96A7FE49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44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016F3A-CB7D-098D-01BD-B8BDF159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115B02F-E879-B232-5629-344283B2F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7DE3E1-5847-1226-9AAD-995D176B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97DB-61CB-438D-B2CC-F5F4D8A89CF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620C72-CED3-02AA-525F-3654E3EAA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D59DC1-7AF8-2110-F701-1D893DADF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9C47-0CC5-4510-89A0-D96A7FE49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06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9B00FCC-F300-5E8F-F107-64B621DE3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E71481E-A4D6-8C4F-C744-FEF9FDDA90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EDE1F9-801B-D27E-191B-4BB54FD70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97DB-61CB-438D-B2CC-F5F4D8A89CF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BBB4C0-5C44-99C4-2E17-2A730A8DB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0B9476-BFAC-40FA-5374-EB2E20B8D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9C47-0CC5-4510-89A0-D96A7FE49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9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45BF58-6FDF-BB5F-F280-7A9B0E32A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1DD9C4-068C-B154-A3E5-3FB969726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7616EA-2BBC-86B5-F7B1-949C759E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97DB-61CB-438D-B2CC-F5F4D8A89CF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EC8B0A-0E84-EA6D-FBBF-8B4FDD64B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10C705-BBBF-C481-892D-0E03C0F26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9C47-0CC5-4510-89A0-D96A7FE49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64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91A41C-DD66-A374-16F7-E5B972C15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A8806-3534-686E-E355-078D7F030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4ECBC5-46AF-16CC-D48A-3AEBE1B9D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97DB-61CB-438D-B2CC-F5F4D8A89CF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42A6E3-C324-3A39-C427-CA404FFEB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6F4C36-EAFF-7E91-409B-B959B915E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9C47-0CC5-4510-89A0-D96A7FE49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79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73A21E-BED8-5A23-C107-632A8D909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71B452-3467-3659-F312-62CDB7996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DD934D0-7A2A-29E8-BAA0-98CC97ABC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55029B-E7B4-6AC7-A7DF-69CDE2AEA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97DB-61CB-438D-B2CC-F5F4D8A89CF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54DE36-1278-4320-DBF4-E1D3D5BE6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86C9E6-004A-1AC2-5ECC-034460F5B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9C47-0CC5-4510-89A0-D96A7FE49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79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6DE5BA-51DA-8F53-B283-171D2CCCC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B85B01-462D-2618-FFAA-A755E27FC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29806D-AB2F-7AEC-7A4F-C67AA8066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FA2CE17-9102-E20A-4C46-E50C87E14C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0FE1FB7-26E0-43C3-E072-50052BD182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CE2404-0304-4E39-582A-0FF05CB89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97DB-61CB-438D-B2CC-F5F4D8A89CF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A8D37CF-6540-C956-2D2B-A04505C5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78BC96E-B909-1F93-EAC8-D6968E150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9C47-0CC5-4510-89A0-D96A7FE49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62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F4838-CAFA-3E7A-36F2-CA01F4BCB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810EF16-C4EB-FCFA-E6BB-D935C9632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97DB-61CB-438D-B2CC-F5F4D8A89CF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EA6240C-22A6-5429-7F10-B8613A720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DF9B5B7-9610-C45B-282F-D7DE2992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9C47-0CC5-4510-89A0-D96A7FE49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58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A783E23-6564-5852-1AC7-BD5D2C44E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97DB-61CB-438D-B2CC-F5F4D8A89CF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CE0828-C35D-A2E7-A630-B2EB56D7C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8BD43F6-F5BD-8512-89A1-A0724D50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9C47-0CC5-4510-89A0-D96A7FE49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49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25A351-C98D-6575-9CF5-04D2A140C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3822D4-0DAA-9B90-BBC7-EF464ABDB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ED238B-0B35-7141-0248-50E46B310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F16296-588E-4DAA-947A-7B8B6801E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97DB-61CB-438D-B2CC-F5F4D8A89CF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33D87A-5267-FACE-C8DE-864204BAB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82FA64-A5B3-1D73-DFAD-2BEDD69BE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9C47-0CC5-4510-89A0-D96A7FE49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96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347BA-FD4C-08B5-50DE-895B65583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17D83F4-AC36-3A5A-718E-242B7D2680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07D8602-6CC9-8D38-7177-F555127A2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62EB53-2A26-6A61-DEB9-EF0CF59BB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97DB-61CB-438D-B2CC-F5F4D8A89CF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956A92-E3C3-B6D5-A83B-06A973502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3147A8-8D19-BB4A-257B-CA20D4D42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9C47-0CC5-4510-89A0-D96A7FE49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61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51BCC30-3B1F-C4B8-7FCA-81BCFD40B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78EDB4-5B3A-F9BC-77CB-1B6AA1349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EB1E13-7C8A-F448-02F1-AED6FFDD7A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97DB-61CB-438D-B2CC-F5F4D8A89CF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184C09-DBEF-292B-1C8B-38D71044B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C9D5CA-CED4-0F7D-B8F9-1BCF2D5ED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A9C47-0CC5-4510-89A0-D96A7FE49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85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1748578A-F3ED-92E5-EC22-21F9E6F7D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75895"/>
              </p:ext>
            </p:extLst>
          </p:nvPr>
        </p:nvGraphicFramePr>
        <p:xfrm>
          <a:off x="376519" y="1557159"/>
          <a:ext cx="11618260" cy="42976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23523">
                  <a:extLst>
                    <a:ext uri="{9D8B030D-6E8A-4147-A177-3AD203B41FA5}">
                      <a16:colId xmlns:a16="http://schemas.microsoft.com/office/drawing/2014/main" val="104938855"/>
                    </a:ext>
                  </a:extLst>
                </a:gridCol>
                <a:gridCol w="5756570">
                  <a:extLst>
                    <a:ext uri="{9D8B030D-6E8A-4147-A177-3AD203B41FA5}">
                      <a16:colId xmlns:a16="http://schemas.microsoft.com/office/drawing/2014/main" val="264697735"/>
                    </a:ext>
                  </a:extLst>
                </a:gridCol>
                <a:gridCol w="1586753">
                  <a:extLst>
                    <a:ext uri="{9D8B030D-6E8A-4147-A177-3AD203B41FA5}">
                      <a16:colId xmlns:a16="http://schemas.microsoft.com/office/drawing/2014/main" val="2183010355"/>
                    </a:ext>
                  </a:extLst>
                </a:gridCol>
                <a:gridCol w="3451414">
                  <a:extLst>
                    <a:ext uri="{9D8B030D-6E8A-4147-A177-3AD203B41FA5}">
                      <a16:colId xmlns:a16="http://schemas.microsoft.com/office/drawing/2014/main" val="740327304"/>
                    </a:ext>
                  </a:extLst>
                </a:gridCol>
              </a:tblGrid>
              <a:tr h="383356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fr-FR" altLang="ja-JP" sz="1200" dirty="0"/>
                        <a:t>Types of antigen exposure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Date of </a:t>
                      </a:r>
                    </a:p>
                    <a:p>
                      <a:r>
                        <a:rPr kumimoji="1" lang="en-US" altLang="ja-JP" sz="1200" dirty="0"/>
                        <a:t>QASAS analysis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Note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446679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No.1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Infection: COVID19-Pt1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Sep/2020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First infection in non-vaccinated individual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603938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No.2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Infection: COVID19-Pt2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Sep/2020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First infection in non-vaccinated individual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623688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No.3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Infection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Sep/2020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First infection in non-vaccinated individual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118498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No.4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</a:t>
                      </a:r>
                      <a:r>
                        <a:rPr kumimoji="1" lang="en-US" altLang="ja-JP" sz="1200" baseline="30000" dirty="0"/>
                        <a:t>st</a:t>
                      </a:r>
                      <a:r>
                        <a:rPr kumimoji="1" lang="en-US" altLang="ja-JP" sz="1200" dirty="0"/>
                        <a:t> Vaccination (monovalent original BNT162b2): BNT162b2 HV1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Apr/2021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Healthy volunteer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611139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No.5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2</a:t>
                      </a:r>
                      <a:r>
                        <a:rPr kumimoji="1" lang="en-US" altLang="ja-JP" sz="1200" baseline="30000" dirty="0"/>
                        <a:t>nd</a:t>
                      </a:r>
                      <a:r>
                        <a:rPr kumimoji="1" lang="en-US" altLang="ja-JP" sz="1200" dirty="0"/>
                        <a:t> Vaccination (monovalent original BNT162b2)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May/2021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Healthy volunteer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34387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No.6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4</a:t>
                      </a:r>
                      <a:r>
                        <a:rPr kumimoji="1" lang="en-US" altLang="ja-JP" sz="1200" baseline="30000" dirty="0"/>
                        <a:t>th</a:t>
                      </a:r>
                      <a:r>
                        <a:rPr kumimoji="1" lang="en-US" altLang="ja-JP" sz="1200" dirty="0"/>
                        <a:t> Vaccination (monovalent original mRNA-1273)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Sep/2022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Healthy volunteer 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695911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No.7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5</a:t>
                      </a:r>
                      <a:r>
                        <a:rPr kumimoji="1" lang="en-US" altLang="ja-JP" sz="1200" baseline="30000" dirty="0"/>
                        <a:t>th</a:t>
                      </a:r>
                      <a:r>
                        <a:rPr kumimoji="1" lang="en-US" altLang="ja-JP" sz="1200" dirty="0"/>
                        <a:t> Vaccination (bivalent original/BA.4/5 BNT162b2): BNT162b2 HV2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Nov/2022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Healthy volunteer 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326027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No.8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1200" dirty="0"/>
                        <a:t>7</a:t>
                      </a:r>
                      <a:r>
                        <a:rPr kumimoji="1" lang="fr-FR" altLang="ja-JP" sz="1200" baseline="30000" dirty="0"/>
                        <a:t>th</a:t>
                      </a:r>
                      <a:r>
                        <a:rPr kumimoji="1" lang="fr-FR" altLang="ja-JP" sz="1200" dirty="0"/>
                        <a:t> Vaccination (monovalent Omicron XBB.1.5 mRNA-1273.815)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Oct/2023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Healthy volunteer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403270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No.9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1200" dirty="0"/>
                        <a:t>6</a:t>
                      </a:r>
                      <a:r>
                        <a:rPr kumimoji="1" lang="fr-FR" altLang="ja-JP" sz="1200" baseline="30000" dirty="0"/>
                        <a:t>th</a:t>
                      </a:r>
                      <a:r>
                        <a:rPr kumimoji="1" lang="fr-FR" altLang="ja-JP" sz="1200" dirty="0"/>
                        <a:t> Vaccination (monovalent Omicron XBB.1.5 BNT162b2)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Sep/2023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Healthy volunteer 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615421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No.10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1200" dirty="0"/>
                        <a:t>6</a:t>
                      </a:r>
                      <a:r>
                        <a:rPr kumimoji="1" lang="fr-FR" altLang="ja-JP" sz="1200" baseline="30000" dirty="0"/>
                        <a:t>th</a:t>
                      </a:r>
                      <a:r>
                        <a:rPr kumimoji="1" lang="fr-FR" altLang="ja-JP" sz="1200" dirty="0"/>
                        <a:t> Vaccination (monovalent Omicron XBB.1.5 BNT162b2)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Sep/2023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Healthy volunteer 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510773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No.11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1</a:t>
                      </a:r>
                      <a:r>
                        <a:rPr kumimoji="1" lang="en-US" altLang="ja-JP" sz="1200" baseline="30000" dirty="0"/>
                        <a:t>st</a:t>
                      </a:r>
                      <a:r>
                        <a:rPr kumimoji="1" lang="en-US" altLang="ja-JP" sz="1200" dirty="0"/>
                        <a:t> Vaccination (monovalent original BNT162b2)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Dec/2022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fr-FR" altLang="ja-JP" sz="1200" dirty="0"/>
                        <a:t>Patient with haematological malignancy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392675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No.12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4</a:t>
                      </a:r>
                      <a:r>
                        <a:rPr kumimoji="1" lang="en-US" altLang="ja-JP" sz="1200" baseline="30000" dirty="0"/>
                        <a:t>th</a:t>
                      </a:r>
                      <a:r>
                        <a:rPr kumimoji="1" lang="en-US" altLang="ja-JP" sz="1200" dirty="0"/>
                        <a:t> Vaccination (bivalent original/BA.4/5 BNT162b2)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Jun/2023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fr-FR" altLang="ja-JP" sz="1200" dirty="0"/>
                        <a:t>Patient with haematological malignancy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40025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No.13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4</a:t>
                      </a:r>
                      <a:r>
                        <a:rPr kumimoji="1" lang="en-US" altLang="ja-JP" sz="1200" baseline="30000" dirty="0"/>
                        <a:t>th</a:t>
                      </a:r>
                      <a:r>
                        <a:rPr kumimoji="1" lang="en-US" altLang="ja-JP" sz="1200" dirty="0"/>
                        <a:t> Vaccination </a:t>
                      </a:r>
                      <a:r>
                        <a:rPr kumimoji="1" lang="fr-FR" altLang="ja-JP" sz="1200" dirty="0"/>
                        <a:t>(monovalent Omicron XBB.1.5 BNT162b2)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Oct/2023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fr-FR" altLang="ja-JP" sz="1200" dirty="0"/>
                        <a:t>Patient with haematological malignancy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554624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No.14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1</a:t>
                      </a:r>
                      <a:r>
                        <a:rPr kumimoji="1" lang="en-US" altLang="ja-JP" sz="1200" baseline="30000" dirty="0"/>
                        <a:t>st</a:t>
                      </a:r>
                      <a:r>
                        <a:rPr kumimoji="1" lang="en-US" altLang="ja-JP" sz="1200" dirty="0"/>
                        <a:t> Vaccination (monovalent original BNT162b2)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Dec/2023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fr-FR" altLang="ja-JP" sz="1200" dirty="0"/>
                        <a:t>Patient with haematological malignancy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135409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0526D6-DCD7-CBF1-A1EE-4B30C8F048D0}"/>
              </a:ext>
            </a:extLst>
          </p:cNvPr>
          <p:cNvSpPr txBox="1"/>
          <p:nvPr/>
        </p:nvSpPr>
        <p:spPr>
          <a:xfrm>
            <a:off x="376519" y="972384"/>
            <a:ext cx="11618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fr-FR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Supplementary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Table 1</a:t>
            </a:r>
          </a:p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Cohort exposed to SARS-CoV-2 infection, BNT162b2 and mRNA-1273, which encode SARS-CoV-2 full-length spike protein</a:t>
            </a:r>
          </a:p>
        </p:txBody>
      </p:sp>
    </p:spTree>
    <p:extLst>
      <p:ext uri="{BB962C8B-B14F-4D97-AF65-F5344CB8AC3E}">
        <p14:creationId xmlns:p14="http://schemas.microsoft.com/office/powerpoint/2010/main" val="448079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265</Words>
  <Application>Microsoft Office PowerPoint</Application>
  <PresentationFormat>ワイド画面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Yohei Funakoshi</dc:creator>
  <cp:lastModifiedBy>Yohei Funakoshi</cp:lastModifiedBy>
  <cp:revision>3</cp:revision>
  <cp:lastPrinted>2024-09-12T15:11:37Z</cp:lastPrinted>
  <dcterms:created xsi:type="dcterms:W3CDTF">2024-07-20T03:42:45Z</dcterms:created>
  <dcterms:modified xsi:type="dcterms:W3CDTF">2024-09-12T15:12:44Z</dcterms:modified>
</cp:coreProperties>
</file>