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1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i zhou" userId="62aef0ee01b71c9c" providerId="LiveId" clId="{1D55DDBF-4E02-4BBE-853C-45CB120F3086}"/>
    <pc:docChg chg="custSel addSld delSld modSld sldOrd">
      <pc:chgData name="lei zhou" userId="62aef0ee01b71c9c" providerId="LiveId" clId="{1D55DDBF-4E02-4BBE-853C-45CB120F3086}" dt="2023-10-30T19:15:27.395" v="6" actId="2696"/>
      <pc:docMkLst>
        <pc:docMk/>
      </pc:docMkLst>
      <pc:sldChg chg="modSp mod">
        <pc:chgData name="lei zhou" userId="62aef0ee01b71c9c" providerId="LiveId" clId="{1D55DDBF-4E02-4BBE-853C-45CB120F3086}" dt="2023-10-30T19:14:37.728" v="2" actId="1076"/>
        <pc:sldMkLst>
          <pc:docMk/>
          <pc:sldMk cId="963523968" sldId="258"/>
        </pc:sldMkLst>
        <pc:graphicFrameChg chg="mod">
          <ac:chgData name="lei zhou" userId="62aef0ee01b71c9c" providerId="LiveId" clId="{1D55DDBF-4E02-4BBE-853C-45CB120F3086}" dt="2023-10-30T19:14:37.728" v="2" actId="1076"/>
          <ac:graphicFrameMkLst>
            <pc:docMk/>
            <pc:sldMk cId="963523968" sldId="258"/>
            <ac:graphicFrameMk id="4" creationId="{9F37BCFF-3F5C-70E1-C026-2A622CC515D3}"/>
          </ac:graphicFrameMkLst>
        </pc:graphicFrameChg>
      </pc:sldChg>
      <pc:sldChg chg="ord">
        <pc:chgData name="lei zhou" userId="62aef0ee01b71c9c" providerId="LiveId" clId="{1D55DDBF-4E02-4BBE-853C-45CB120F3086}" dt="2023-10-30T19:13:55.213" v="1"/>
        <pc:sldMkLst>
          <pc:docMk/>
          <pc:sldMk cId="1171382278" sldId="262"/>
        </pc:sldMkLst>
      </pc:sldChg>
      <pc:sldChg chg="delSp new del mod">
        <pc:chgData name="lei zhou" userId="62aef0ee01b71c9c" providerId="LiveId" clId="{1D55DDBF-4E02-4BBE-853C-45CB120F3086}" dt="2023-10-30T19:15:27.395" v="6" actId="2696"/>
        <pc:sldMkLst>
          <pc:docMk/>
          <pc:sldMk cId="561547334" sldId="263"/>
        </pc:sldMkLst>
        <pc:spChg chg="del">
          <ac:chgData name="lei zhou" userId="62aef0ee01b71c9c" providerId="LiveId" clId="{1D55DDBF-4E02-4BBE-853C-45CB120F3086}" dt="2023-10-30T19:15:17.948" v="4" actId="478"/>
          <ac:spMkLst>
            <pc:docMk/>
            <pc:sldMk cId="561547334" sldId="263"/>
            <ac:spMk id="2" creationId="{F1A5336A-EF0A-444B-3237-2EB565D969DF}"/>
          </ac:spMkLst>
        </pc:spChg>
        <pc:spChg chg="del">
          <ac:chgData name="lei zhou" userId="62aef0ee01b71c9c" providerId="LiveId" clId="{1D55DDBF-4E02-4BBE-853C-45CB120F3086}" dt="2023-10-30T19:15:18.752" v="5" actId="478"/>
          <ac:spMkLst>
            <pc:docMk/>
            <pc:sldMk cId="561547334" sldId="263"/>
            <ac:spMk id="3" creationId="{BD1BF88D-D935-BCBA-CB1F-BB6CF86C35C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674683-928B-5541-5EFC-9CBBAB2142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46DB6D5-A64B-6974-43C9-C5452F3C9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B97479-6261-4046-D5C7-60CCF2578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1F4F36-C1D3-D349-0ABC-178658DC2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F6BC50-86B7-33B5-2B45-9B940726A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78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2D3F01-D951-A89F-A35A-F30245515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C773C40-D674-3E16-7297-434BB3EA04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5CD8581-467F-D1D2-43EF-9B2E9D1CE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A8CCC07-F95F-699D-41E0-07E062ED3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06B9E9-17B4-454B-D472-2D2E9729A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02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DEB7534-9F8A-71CA-ACCD-F15CD6F953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0359395-464B-753C-F698-BF2FBB88C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B7F18C8-CAC2-6F5E-99A2-B606B6526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CA91988-F354-E824-75A9-D604D031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7D8CE9-F163-81AC-6FDE-6913448DD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25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D2272A-BEA3-ECA2-6C12-B685F7E22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718697-B79E-D87B-2C25-275C53F7D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DF8FA7-9B13-4DA9-995E-D44587C6D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3CEA1C-D782-D182-1B26-BE268A39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CCDE4F-51E2-E91C-8D4E-C20A4E417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75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294496-C209-CBF3-E7D6-D081A1260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489D46D-9C5C-0E2D-8B19-070C4297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762D8E-CFE3-822F-7EE8-1B7C5A714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D209FBD-3C05-5E39-C999-AEAFF27A1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6DE7DC-CAF9-0CA3-998B-C78EE0489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952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D818D0-E477-132F-35A2-C2E716D14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2FA4EFD-90AF-BED7-856B-1E2FC496E7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88812DC-424C-4181-D142-33D5BA1FDB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5CD14C7-C9FD-2BD7-ED73-7E5948CC0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9560DA3-251C-E514-9C92-BCF6AB791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CCF871B-8DEC-4470-6F08-5C1D059D2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797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7CAA29-16CD-56FD-A769-0C53E4566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6190A04-5845-1424-9394-510033649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279CD63-AB0D-3476-1C7C-2147FD37AA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7242D7D-9DEA-9E34-9347-94EC942C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D01091D-9582-8322-C3EE-698FC3FB1D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575990C-8F83-5860-5D07-72866D5B2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2BAF2F4-94B3-B968-5FBF-3E9FF6DE1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8C3A0D6-F030-0C50-2013-55B4AC688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04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05FD5BD-D248-CC09-6A05-2EC8B5BEE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962BAE-59DC-78C0-AEC8-47E74A660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581FA17-1659-8D2D-A1D1-51D51AFCB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6228C41-084F-A8AE-FA4C-0F57BD472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044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6C1167B-EFFD-37AB-CA58-CAAEE4319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1160EA9-85BC-F7C4-F7F2-ADED4E485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BAA92EF-7B49-104A-8706-4C65874A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09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31C2BB-6C86-DAC9-29ED-30C8548FA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0883820-9AFC-2AC7-26FD-86A1E5A04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A21F0A0-8E3F-7020-8E93-3C1515C48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5CB9D38-4B07-F154-84ED-BC45DF4BC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02E448E-5825-5E2F-756C-5054ABDA7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72F7F4A-2AD6-8079-895F-77BE8C085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08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D2C727-927F-5F77-BD33-AF97FB6D7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D55A98C-68DE-2B29-6A72-02D59A4AEF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487B57A-1E97-8A13-3D33-2B4309DA45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7419C7-6B7D-99F0-BD8C-04A5B1DF0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D575CC5-0024-5D9A-8899-C12EF1443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09DA76F-7F26-D02A-0BA9-FBED471DC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99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0AA02B5-DA2C-4732-BA03-D8CAF20F4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80CA97C-2CA2-BA9C-EF13-2C95F472B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11A5DA-1219-21A8-5EAF-C826FA2656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7FAD9-C7BC-4CCB-9B06-1308F5863E3B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E0DED-984D-D4C2-BCD6-3FFAD23396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A979AC-5539-A12E-F74E-75E7184562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4F72F-0C52-4842-B776-286376DE0E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03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F37BCFF-3F5C-70E1-C026-2A622CC51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869004"/>
              </p:ext>
            </p:extLst>
          </p:nvPr>
        </p:nvGraphicFramePr>
        <p:xfrm>
          <a:off x="1083735" y="3121891"/>
          <a:ext cx="10024530" cy="361290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506165">
                  <a:extLst>
                    <a:ext uri="{9D8B030D-6E8A-4147-A177-3AD203B41FA5}">
                      <a16:colId xmlns:a16="http://schemas.microsoft.com/office/drawing/2014/main" val="2207279631"/>
                    </a:ext>
                  </a:extLst>
                </a:gridCol>
                <a:gridCol w="576868">
                  <a:extLst>
                    <a:ext uri="{9D8B030D-6E8A-4147-A177-3AD203B41FA5}">
                      <a16:colId xmlns:a16="http://schemas.microsoft.com/office/drawing/2014/main" val="2277969280"/>
                    </a:ext>
                  </a:extLst>
                </a:gridCol>
                <a:gridCol w="525273">
                  <a:extLst>
                    <a:ext uri="{9D8B030D-6E8A-4147-A177-3AD203B41FA5}">
                      <a16:colId xmlns:a16="http://schemas.microsoft.com/office/drawing/2014/main" val="3502405752"/>
                    </a:ext>
                  </a:extLst>
                </a:gridCol>
                <a:gridCol w="477119">
                  <a:extLst>
                    <a:ext uri="{9D8B030D-6E8A-4147-A177-3AD203B41FA5}">
                      <a16:colId xmlns:a16="http://schemas.microsoft.com/office/drawing/2014/main" val="766066657"/>
                    </a:ext>
                  </a:extLst>
                </a:gridCol>
                <a:gridCol w="506165">
                  <a:extLst>
                    <a:ext uri="{9D8B030D-6E8A-4147-A177-3AD203B41FA5}">
                      <a16:colId xmlns:a16="http://schemas.microsoft.com/office/drawing/2014/main" val="1347321465"/>
                    </a:ext>
                  </a:extLst>
                </a:gridCol>
                <a:gridCol w="651392">
                  <a:extLst>
                    <a:ext uri="{9D8B030D-6E8A-4147-A177-3AD203B41FA5}">
                      <a16:colId xmlns:a16="http://schemas.microsoft.com/office/drawing/2014/main" val="1296175502"/>
                    </a:ext>
                  </a:extLst>
                </a:gridCol>
                <a:gridCol w="525273">
                  <a:extLst>
                    <a:ext uri="{9D8B030D-6E8A-4147-A177-3AD203B41FA5}">
                      <a16:colId xmlns:a16="http://schemas.microsoft.com/office/drawing/2014/main" val="991336764"/>
                    </a:ext>
                  </a:extLst>
                </a:gridCol>
                <a:gridCol w="477119">
                  <a:extLst>
                    <a:ext uri="{9D8B030D-6E8A-4147-A177-3AD203B41FA5}">
                      <a16:colId xmlns:a16="http://schemas.microsoft.com/office/drawing/2014/main" val="3341567289"/>
                    </a:ext>
                  </a:extLst>
                </a:gridCol>
                <a:gridCol w="506165">
                  <a:extLst>
                    <a:ext uri="{9D8B030D-6E8A-4147-A177-3AD203B41FA5}">
                      <a16:colId xmlns:a16="http://schemas.microsoft.com/office/drawing/2014/main" val="2488727956"/>
                    </a:ext>
                  </a:extLst>
                </a:gridCol>
                <a:gridCol w="576868">
                  <a:extLst>
                    <a:ext uri="{9D8B030D-6E8A-4147-A177-3AD203B41FA5}">
                      <a16:colId xmlns:a16="http://schemas.microsoft.com/office/drawing/2014/main" val="1426105907"/>
                    </a:ext>
                  </a:extLst>
                </a:gridCol>
                <a:gridCol w="525273">
                  <a:extLst>
                    <a:ext uri="{9D8B030D-6E8A-4147-A177-3AD203B41FA5}">
                      <a16:colId xmlns:a16="http://schemas.microsoft.com/office/drawing/2014/main" val="3962914353"/>
                    </a:ext>
                  </a:extLst>
                </a:gridCol>
                <a:gridCol w="477119">
                  <a:extLst>
                    <a:ext uri="{9D8B030D-6E8A-4147-A177-3AD203B41FA5}">
                      <a16:colId xmlns:a16="http://schemas.microsoft.com/office/drawing/2014/main" val="2921653436"/>
                    </a:ext>
                  </a:extLst>
                </a:gridCol>
                <a:gridCol w="506165">
                  <a:extLst>
                    <a:ext uri="{9D8B030D-6E8A-4147-A177-3AD203B41FA5}">
                      <a16:colId xmlns:a16="http://schemas.microsoft.com/office/drawing/2014/main" val="1658292048"/>
                    </a:ext>
                  </a:extLst>
                </a:gridCol>
                <a:gridCol w="576868">
                  <a:extLst>
                    <a:ext uri="{9D8B030D-6E8A-4147-A177-3AD203B41FA5}">
                      <a16:colId xmlns:a16="http://schemas.microsoft.com/office/drawing/2014/main" val="2824964968"/>
                    </a:ext>
                  </a:extLst>
                </a:gridCol>
                <a:gridCol w="525273">
                  <a:extLst>
                    <a:ext uri="{9D8B030D-6E8A-4147-A177-3AD203B41FA5}">
                      <a16:colId xmlns:a16="http://schemas.microsoft.com/office/drawing/2014/main" val="2376244072"/>
                    </a:ext>
                  </a:extLst>
                </a:gridCol>
                <a:gridCol w="477119">
                  <a:extLst>
                    <a:ext uri="{9D8B030D-6E8A-4147-A177-3AD203B41FA5}">
                      <a16:colId xmlns:a16="http://schemas.microsoft.com/office/drawing/2014/main" val="4259148993"/>
                    </a:ext>
                  </a:extLst>
                </a:gridCol>
                <a:gridCol w="506165">
                  <a:extLst>
                    <a:ext uri="{9D8B030D-6E8A-4147-A177-3AD203B41FA5}">
                      <a16:colId xmlns:a16="http://schemas.microsoft.com/office/drawing/2014/main" val="2186622279"/>
                    </a:ext>
                  </a:extLst>
                </a:gridCol>
                <a:gridCol w="576868">
                  <a:extLst>
                    <a:ext uri="{9D8B030D-6E8A-4147-A177-3AD203B41FA5}">
                      <a16:colId xmlns:a16="http://schemas.microsoft.com/office/drawing/2014/main" val="322704455"/>
                    </a:ext>
                  </a:extLst>
                </a:gridCol>
                <a:gridCol w="525273">
                  <a:extLst>
                    <a:ext uri="{9D8B030D-6E8A-4147-A177-3AD203B41FA5}">
                      <a16:colId xmlns:a16="http://schemas.microsoft.com/office/drawing/2014/main" val="2083095320"/>
                    </a:ext>
                  </a:extLst>
                </a:gridCol>
              </a:tblGrid>
              <a:tr h="229028"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Start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 Weeks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2 Weeks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3 Weeks 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4 Weeks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503680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CONT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IRON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CONT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IRON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CONT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IRON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CONT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IRON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CONT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IRON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131834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240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239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336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376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354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392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375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36152007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#2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243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243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#2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289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#2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329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#2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375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#2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403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362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extLst>
                  <a:ext uri="{0D108BD9-81ED-4DB2-BD59-A6C34878D82A}">
                    <a16:rowId xmlns:a16="http://schemas.microsoft.com/office/drawing/2014/main" val="675743688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#3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250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248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#3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 dirty="0">
                          <a:effectLst/>
                        </a:rPr>
                        <a:t>316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#3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372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#3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403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376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#3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424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387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extLst>
                  <a:ext uri="{0D108BD9-81ED-4DB2-BD59-A6C34878D82A}">
                    <a16:rowId xmlns:a16="http://schemas.microsoft.com/office/drawing/2014/main" val="3101342085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#4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250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248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#4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279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#4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325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#4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360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339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#4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385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extLst>
                  <a:ext uri="{0D108BD9-81ED-4DB2-BD59-A6C34878D82A}">
                    <a16:rowId xmlns:a16="http://schemas.microsoft.com/office/drawing/2014/main" val="2401423100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#5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256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253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#5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#5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339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323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#5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 dirty="0">
                          <a:effectLst/>
                        </a:rPr>
                        <a:t>363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339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#5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 dirty="0">
                          <a:effectLst/>
                        </a:rPr>
                        <a:t>380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355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extLst>
                  <a:ext uri="{0D108BD9-81ED-4DB2-BD59-A6C34878D82A}">
                    <a16:rowId xmlns:a16="http://schemas.microsoft.com/office/drawing/2014/main" val="4265377011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#6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241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251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#6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304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#6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350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#6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371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370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#6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393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395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extLst>
                  <a:ext uri="{0D108BD9-81ED-4DB2-BD59-A6C34878D82A}">
                    <a16:rowId xmlns:a16="http://schemas.microsoft.com/office/drawing/2014/main" val="3014857242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#7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262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259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#7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280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#7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361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#7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398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364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#7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415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378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extLst>
                  <a:ext uri="{0D108BD9-81ED-4DB2-BD59-A6C34878D82A}">
                    <a16:rowId xmlns:a16="http://schemas.microsoft.com/office/drawing/2014/main" val="2752529841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#8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248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254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#8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288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#8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327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325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#8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351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#8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361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369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extLst>
                  <a:ext uri="{0D108BD9-81ED-4DB2-BD59-A6C34878D82A}">
                    <a16:rowId xmlns:a16="http://schemas.microsoft.com/office/drawing/2014/main" val="3412136581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#9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246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245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#9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300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288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#9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352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#9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392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368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#9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423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384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/>
                </a:tc>
                <a:extLst>
                  <a:ext uri="{0D108BD9-81ED-4DB2-BD59-A6C34878D82A}">
                    <a16:rowId xmlns:a16="http://schemas.microsoft.com/office/drawing/2014/main" val="83270047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#10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255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252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#10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287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298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#10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329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#10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363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348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300" u="none" strike="noStrike">
                          <a:effectLst/>
                        </a:rPr>
                        <a:t>#10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380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u="none" strike="noStrike">
                          <a:effectLst/>
                        </a:rPr>
                        <a:t>368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0146640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 dirty="0">
                          <a:effectLst/>
                        </a:rPr>
                        <a:t>Ave.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249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249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>
                          <a:effectLst/>
                        </a:rPr>
                        <a:t>Ave.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297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293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>
                          <a:effectLst/>
                        </a:rPr>
                        <a:t>Ave.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346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335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>
                          <a:effectLst/>
                        </a:rPr>
                        <a:t>Ave.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375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355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>
                          <a:effectLst/>
                        </a:rPr>
                        <a:t>Ave.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396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372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59248764"/>
                  </a:ext>
                </a:extLst>
              </a:tr>
              <a:tr h="22902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>
                          <a:effectLst/>
                        </a:rPr>
                        <a:t>SD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7</a:t>
                      </a:r>
                      <a:endParaRPr lang="en-US" altLang="zh-CN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6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 dirty="0">
                          <a:effectLst/>
                        </a:rPr>
                        <a:t>SD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10</a:t>
                      </a:r>
                      <a:endParaRPr lang="en-US" altLang="zh-CN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7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>
                          <a:effectLst/>
                        </a:rPr>
                        <a:t>SD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13</a:t>
                      </a:r>
                      <a:endParaRPr lang="en-US" altLang="zh-CN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10</a:t>
                      </a:r>
                      <a:endParaRPr lang="en-US" altLang="zh-CN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 dirty="0">
                          <a:effectLst/>
                        </a:rPr>
                        <a:t>SD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17</a:t>
                      </a:r>
                      <a:endParaRPr lang="en-US" altLang="zh-CN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>
                          <a:effectLst/>
                        </a:rPr>
                        <a:t>14</a:t>
                      </a:r>
                      <a:endParaRPr lang="en-US" altLang="zh-CN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 dirty="0">
                          <a:effectLst/>
                        </a:rPr>
                        <a:t>SD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21</a:t>
                      </a:r>
                      <a:endParaRPr lang="en-US" altLang="zh-CN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15</a:t>
                      </a:r>
                      <a:endParaRPr lang="en-US" altLang="zh-CN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3351748"/>
                  </a:ext>
                </a:extLst>
              </a:tr>
              <a:tr h="4065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 dirty="0">
                          <a:effectLst/>
                        </a:rPr>
                        <a:t>p value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0.97 </a:t>
                      </a:r>
                      <a:endParaRPr lang="en-US" altLang="zh-CN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>
                          <a:effectLst/>
                        </a:rPr>
                        <a:t>p value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0.34 </a:t>
                      </a:r>
                      <a:endParaRPr lang="en-US" altLang="zh-CN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 dirty="0">
                          <a:effectLst/>
                        </a:rPr>
                        <a:t>p value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0.04 </a:t>
                      </a:r>
                      <a:endParaRPr lang="en-US" altLang="zh-CN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 dirty="0">
                          <a:effectLst/>
                        </a:rPr>
                        <a:t>p value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0.01 </a:t>
                      </a:r>
                      <a:endParaRPr lang="en-US" altLang="zh-CN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>
                          <a:effectLst/>
                        </a:rPr>
                        <a:t>p value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300" u="none" strike="noStrike" dirty="0">
                          <a:effectLst/>
                        </a:rPr>
                        <a:t>0.01 </a:t>
                      </a:r>
                      <a:endParaRPr lang="en-US" altLang="zh-CN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10066" marR="10066" marT="10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51155990"/>
                  </a:ext>
                </a:extLst>
              </a:tr>
            </a:tbl>
          </a:graphicData>
        </a:graphic>
      </p:graphicFrame>
      <p:pic>
        <p:nvPicPr>
          <p:cNvPr id="3" name="图片 2" descr="图表, 折线图&#10;&#10;描述已自动生成">
            <a:extLst>
              <a:ext uri="{FF2B5EF4-FFF2-40B4-BE49-F238E27FC236}">
                <a16:creationId xmlns:a16="http://schemas.microsoft.com/office/drawing/2014/main" id="{8385E5F4-A4CB-69CC-1536-08FC422F2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170" y="169391"/>
            <a:ext cx="5068266" cy="2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23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E8EDAC84-9948-B330-C3A0-E396496866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263408"/>
              </p:ext>
            </p:extLst>
          </p:nvPr>
        </p:nvGraphicFramePr>
        <p:xfrm>
          <a:off x="5551055" y="1995055"/>
          <a:ext cx="6491409" cy="4632497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374565">
                  <a:extLst>
                    <a:ext uri="{9D8B030D-6E8A-4147-A177-3AD203B41FA5}">
                      <a16:colId xmlns:a16="http://schemas.microsoft.com/office/drawing/2014/main" val="3970215373"/>
                    </a:ext>
                  </a:extLst>
                </a:gridCol>
                <a:gridCol w="2548317">
                  <a:extLst>
                    <a:ext uri="{9D8B030D-6E8A-4147-A177-3AD203B41FA5}">
                      <a16:colId xmlns:a16="http://schemas.microsoft.com/office/drawing/2014/main" val="1617754709"/>
                    </a:ext>
                  </a:extLst>
                </a:gridCol>
                <a:gridCol w="2568527">
                  <a:extLst>
                    <a:ext uri="{9D8B030D-6E8A-4147-A177-3AD203B41FA5}">
                      <a16:colId xmlns:a16="http://schemas.microsoft.com/office/drawing/2014/main" val="736809711"/>
                    </a:ext>
                  </a:extLst>
                </a:gridCol>
              </a:tblGrid>
              <a:tr h="300211">
                <a:tc>
                  <a:txBody>
                    <a:bodyPr/>
                    <a:lstStyle/>
                    <a:p>
                      <a:pPr algn="l" fontAlgn="ctr"/>
                      <a:endParaRPr lang="zh-CN" altLang="en-US" sz="17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VO2max (mL/kg/min)/Body Weight(kg)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652116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endParaRPr lang="zh-CN" altLang="en-US" sz="17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CONT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IRON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740733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#1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128.33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141.66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97400116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#2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107.07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122.38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1616897717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#3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118.98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139.27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198657771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#4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153.32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448588635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#5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146.14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153.71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2435370836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#6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97.92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3017038893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#7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100.12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126.49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1817121839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#8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149.55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137.16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3359534563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>
                          <a:effectLst/>
                        </a:rPr>
                        <a:t>#9</a:t>
                      </a:r>
                      <a:endParaRPr lang="en-US" altLang="zh-CN" sz="17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116.81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3197142156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#10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138.78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149.33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736061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Ave.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122.63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140.41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41983307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SD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19.29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11.68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260879"/>
                  </a:ext>
                </a:extLst>
              </a:tr>
              <a:tr h="309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p value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0.04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38805637"/>
                  </a:ext>
                </a:extLst>
              </a:tr>
            </a:tbl>
          </a:graphicData>
        </a:graphic>
      </p:graphicFrame>
      <p:pic>
        <p:nvPicPr>
          <p:cNvPr id="8" name="图片 7" descr="图表, 条形图&#10;&#10;描述已自动生成">
            <a:extLst>
              <a:ext uri="{FF2B5EF4-FFF2-40B4-BE49-F238E27FC236}">
                <a16:creationId xmlns:a16="http://schemas.microsoft.com/office/drawing/2014/main" id="{993381A5-A770-2D84-783F-D6431229DA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" t="3022" r="3159" b="10298"/>
          <a:stretch/>
        </p:blipFill>
        <p:spPr>
          <a:xfrm>
            <a:off x="822036" y="2162578"/>
            <a:ext cx="3814619" cy="4297449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D960F426-ABB3-F702-6C3F-81E6023C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7439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2800" b="1" dirty="0"/>
              <a:t>The effect of chronic Iron supplement on rats’</a:t>
            </a:r>
            <a:r>
              <a:rPr lang="zh-CN" altLang="en-US" sz="2800" b="1" dirty="0"/>
              <a:t> </a:t>
            </a:r>
            <a:r>
              <a:rPr lang="en-US" altLang="zh-CN" sz="2800" b="1" dirty="0"/>
              <a:t>VO2max/Body Weight 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7138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2B8A6027-E1D0-6B13-C5AE-99F917E26A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432822"/>
              </p:ext>
            </p:extLst>
          </p:nvPr>
        </p:nvGraphicFramePr>
        <p:xfrm>
          <a:off x="6096000" y="2392218"/>
          <a:ext cx="5819249" cy="427228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482292">
                  <a:extLst>
                    <a:ext uri="{9D8B030D-6E8A-4147-A177-3AD203B41FA5}">
                      <a16:colId xmlns:a16="http://schemas.microsoft.com/office/drawing/2014/main" val="2975127260"/>
                    </a:ext>
                  </a:extLst>
                </a:gridCol>
                <a:gridCol w="1964675">
                  <a:extLst>
                    <a:ext uri="{9D8B030D-6E8A-4147-A177-3AD203B41FA5}">
                      <a16:colId xmlns:a16="http://schemas.microsoft.com/office/drawing/2014/main" val="2285415625"/>
                    </a:ext>
                  </a:extLst>
                </a:gridCol>
                <a:gridCol w="2372282">
                  <a:extLst>
                    <a:ext uri="{9D8B030D-6E8A-4147-A177-3AD203B41FA5}">
                      <a16:colId xmlns:a16="http://schemas.microsoft.com/office/drawing/2014/main" val="3454392002"/>
                    </a:ext>
                  </a:extLst>
                </a:gridCol>
              </a:tblGrid>
              <a:tr h="284819">
                <a:tc>
                  <a:txBody>
                    <a:bodyPr/>
                    <a:lstStyle/>
                    <a:p>
                      <a:pPr algn="l" fontAlgn="ctr"/>
                      <a:endParaRPr lang="zh-CN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nn-NO" sz="1700" b="1" u="none" strike="noStrike" dirty="0">
                          <a:effectLst/>
                        </a:rPr>
                        <a:t>VO2max_original (mL/kg/min)</a:t>
                      </a:r>
                      <a:endParaRPr lang="nn-NO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381127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endParaRPr lang="zh-CN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CONT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IRON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501773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#1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46.84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51.28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84793830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#2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39.83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43.2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1852070069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#3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48.78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53.06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4116816604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#4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52.59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590145423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#5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54.07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53.8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1230011781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#6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37.21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3696690162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#7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40.95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47.18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1184149542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#8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52.79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48.28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2396032947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#9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48.36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/>
                </a:tc>
                <a:extLst>
                  <a:ext uri="{0D108BD9-81ED-4DB2-BD59-A6C34878D82A}">
                    <a16:rowId xmlns:a16="http://schemas.microsoft.com/office/drawing/2014/main" val="4237755775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1" u="none" strike="noStrike" dirty="0">
                          <a:effectLst/>
                        </a:rPr>
                        <a:t>#10</a:t>
                      </a:r>
                      <a:endParaRPr lang="en-US" altLang="zh-CN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52.32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55.85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2112258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Ave.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46.79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>
                          <a:effectLst/>
                        </a:rPr>
                        <a:t>50.66</a:t>
                      </a:r>
                      <a:endParaRPr lang="en-US" altLang="zh-CN" sz="1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6039232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SD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6.13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4.14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984639"/>
                  </a:ext>
                </a:extLst>
              </a:tr>
              <a:tr h="2848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1" u="none" strike="noStrike" dirty="0">
                          <a:effectLst/>
                        </a:rPr>
                        <a:t>p value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u="none" strike="noStrike" dirty="0">
                          <a:effectLst/>
                        </a:rPr>
                        <a:t>0.15</a:t>
                      </a:r>
                      <a:endParaRPr lang="en-US" altLang="zh-CN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77516" marR="14793" marT="1479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71992594"/>
                  </a:ext>
                </a:extLst>
              </a:tr>
            </a:tbl>
          </a:graphicData>
        </a:graphic>
      </p:graphicFrame>
      <p:pic>
        <p:nvPicPr>
          <p:cNvPr id="8" name="图片 7" descr="图表, 条形图&#10;&#10;描述已自动生成">
            <a:extLst>
              <a:ext uri="{FF2B5EF4-FFF2-40B4-BE49-F238E27FC236}">
                <a16:creationId xmlns:a16="http://schemas.microsoft.com/office/drawing/2014/main" id="{0BA29BFB-245A-4DF5-B006-DCA4E12AF5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2" b="11314"/>
          <a:stretch/>
        </p:blipFill>
        <p:spPr>
          <a:xfrm>
            <a:off x="1037497" y="2392218"/>
            <a:ext cx="3682517" cy="4202545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13EE2E09-2433-2092-3F40-798784A2E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649" y="443693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2800" b="1" dirty="0"/>
              <a:t>The effect of chronic Iron supplement on rats’</a:t>
            </a:r>
            <a:r>
              <a:rPr lang="zh-CN" altLang="en-US" sz="2800" b="1" dirty="0"/>
              <a:t> </a:t>
            </a:r>
            <a:r>
              <a:rPr lang="en-US" altLang="zh-CN" sz="2800" b="1" dirty="0"/>
              <a:t>VO2max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36671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413</Words>
  <Application>Microsoft Office PowerPoint</Application>
  <PresentationFormat>宽屏</PresentationFormat>
  <Paragraphs>283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The effect of chronic Iron supplement on rats’ VO2max/Body Weight </vt:lpstr>
      <vt:lpstr>The effect of chronic Iron supplement on rats’ VO2max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zhou lei</dc:creator>
  <cp:lastModifiedBy>lei zhou</cp:lastModifiedBy>
  <cp:revision>2</cp:revision>
  <dcterms:created xsi:type="dcterms:W3CDTF">2023-01-31T10:56:35Z</dcterms:created>
  <dcterms:modified xsi:type="dcterms:W3CDTF">2023-10-30T19:15:28Z</dcterms:modified>
</cp:coreProperties>
</file>