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jpg" ContentType="image/jpe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charts/style1.xml" ContentType="application/vnd.ms-office.chartstyl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  <p:sldId id="261" r:id="rId4"/>
    <p:sldId id="259" r:id="rId5"/>
    <p:sldId id="256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5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0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38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73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08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42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77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ção Predefinida" id="{71EFE351-B310-41D0-9200-6B5B86A46C32}">
          <p14:sldIdLst>
            <p14:sldId id="260"/>
          </p14:sldIdLst>
        </p14:section>
        <p14:section name="Supplementary figures" id="{BFDC05B6-4A65-4C4E-8FED-AB9E4AAC9BAD}">
          <p14:sldIdLst>
            <p14:sldId id="264"/>
            <p14:sldId id="261"/>
            <p14:sldId id="259"/>
          </p14:sldIdLst>
        </p14:section>
        <p14:section name="Supplementary tables" id="{09C02B9A-54F0-478B-9E91-B1358C8FEFFA}">
          <p14:sldIdLst>
            <p14:sldId id="256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914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225" cy="18002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genomica\Desktop\Paper2\Resultados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PT" sz="2000" b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</a:t>
            </a:r>
            <a:r>
              <a:rPr lang="pt-PT" sz="2000" b="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Phenolic</a:t>
            </a:r>
            <a:r>
              <a:rPr lang="pt-PT" sz="2000" b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000" b="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pt-PT" sz="2000" b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(TPI)</a:t>
            </a:r>
          </a:p>
        </c:rich>
      </c:tx>
      <c:layout>
        <c:manualLayout>
          <c:xMode val="edge"/>
          <c:yMode val="edge"/>
          <c:x val="0.11933522349560881"/>
          <c:y val="4.21565688116955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679008540953846"/>
          <c:y val="0.15472605854693819"/>
          <c:w val="0.84606050978911596"/>
          <c:h val="0.65363854263107946"/>
        </c:manualLayout>
      </c:layout>
      <c:barChart>
        <c:barDir val="col"/>
        <c:grouping val="clustered"/>
        <c:varyColors val="0"/>
        <c:ser>
          <c:idx val="0"/>
          <c:order val="0"/>
          <c:tx>
            <c:v>Wine 1</c:v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'3 vinhos'!$V$8:$AH$8</c:f>
                <c:numCache>
                  <c:formatCode>General</c:formatCode>
                  <c:ptCount val="13"/>
                  <c:pt idx="0">
                    <c:v>2.1213203435594716E-2</c:v>
                  </c:pt>
                  <c:pt idx="1">
                    <c:v>0.15947831618540925</c:v>
                  </c:pt>
                  <c:pt idx="2">
                    <c:v>0.30347981810986957</c:v>
                  </c:pt>
                  <c:pt idx="3">
                    <c:v>1.5396861151979429</c:v>
                  </c:pt>
                  <c:pt idx="4">
                    <c:v>0.20816659994661224</c:v>
                  </c:pt>
                  <c:pt idx="5">
                    <c:v>0.23544284515213856</c:v>
                  </c:pt>
                  <c:pt idx="6">
                    <c:v>0.18681541692269291</c:v>
                  </c:pt>
                  <c:pt idx="7">
                    <c:v>0.30237945256470966</c:v>
                  </c:pt>
                  <c:pt idx="8">
                    <c:v>1.0346658075597803</c:v>
                  </c:pt>
                  <c:pt idx="9">
                    <c:v>9.9999999999997868E-3</c:v>
                  </c:pt>
                  <c:pt idx="10">
                    <c:v>0.17387735140993199</c:v>
                  </c:pt>
                  <c:pt idx="11">
                    <c:v>0.24269322199023188</c:v>
                  </c:pt>
                  <c:pt idx="12">
                    <c:v>0.17691806012954187</c:v>
                  </c:pt>
                </c:numCache>
              </c:numRef>
            </c:plus>
            <c:minus>
              <c:numRef>
                <c:f>'3 vinhos'!$V$8:$AH$8</c:f>
                <c:numCache>
                  <c:formatCode>General</c:formatCode>
                  <c:ptCount val="13"/>
                  <c:pt idx="0">
                    <c:v>2.1213203435594716E-2</c:v>
                  </c:pt>
                  <c:pt idx="1">
                    <c:v>0.15947831618540925</c:v>
                  </c:pt>
                  <c:pt idx="2">
                    <c:v>0.30347981810986957</c:v>
                  </c:pt>
                  <c:pt idx="3">
                    <c:v>1.5396861151979429</c:v>
                  </c:pt>
                  <c:pt idx="4">
                    <c:v>0.20816659994661224</c:v>
                  </c:pt>
                  <c:pt idx="5">
                    <c:v>0.23544284515213856</c:v>
                  </c:pt>
                  <c:pt idx="6">
                    <c:v>0.18681541692269291</c:v>
                  </c:pt>
                  <c:pt idx="7">
                    <c:v>0.30237945256470966</c:v>
                  </c:pt>
                  <c:pt idx="8">
                    <c:v>1.0346658075597803</c:v>
                  </c:pt>
                  <c:pt idx="9">
                    <c:v>9.9999999999997868E-3</c:v>
                  </c:pt>
                  <c:pt idx="10">
                    <c:v>0.17387735140993199</c:v>
                  </c:pt>
                  <c:pt idx="11">
                    <c:v>0.24269322199023188</c:v>
                  </c:pt>
                  <c:pt idx="12">
                    <c:v>0.17691806012954187</c:v>
                  </c:pt>
                </c:numCache>
              </c:numRef>
            </c:minus>
            <c:spPr>
              <a:noFill/>
              <a:ln w="9525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'3 vinhos'!$V$2:$AH$2</c:f>
              <c:strCache>
                <c:ptCount val="13"/>
                <c:pt idx="0">
                  <c:v>NT</c:v>
                </c:pt>
                <c:pt idx="1">
                  <c:v>BCV1_10g/hL</c:v>
                </c:pt>
                <c:pt idx="2">
                  <c:v>BCV1_20g/hL</c:v>
                </c:pt>
                <c:pt idx="3">
                  <c:v>BCV5_10g/hL</c:v>
                </c:pt>
                <c:pt idx="4">
                  <c:v>BCV5_20g/hL</c:v>
                </c:pt>
                <c:pt idx="5">
                  <c:v>Bent_10g/hL</c:v>
                </c:pt>
                <c:pt idx="6">
                  <c:v>Bent_60g/hL</c:v>
                </c:pt>
                <c:pt idx="7">
                  <c:v>Cas_20g/hL</c:v>
                </c:pt>
                <c:pt idx="8">
                  <c:v>Cas_100g/hL</c:v>
                </c:pt>
                <c:pt idx="9">
                  <c:v>PVPP_10g/hL</c:v>
                </c:pt>
                <c:pt idx="10">
                  <c:v>PVPP_80g/hL</c:v>
                </c:pt>
                <c:pt idx="11">
                  <c:v>VP_20g/hL</c:v>
                </c:pt>
                <c:pt idx="12">
                  <c:v>VP_60g/hL</c:v>
                </c:pt>
              </c:strCache>
            </c:strRef>
          </c:cat>
          <c:val>
            <c:numRef>
              <c:f>'3 vinhos'!$V$3:$AH$3</c:f>
              <c:numCache>
                <c:formatCode>General</c:formatCode>
                <c:ptCount val="13"/>
                <c:pt idx="0">
                  <c:v>28.5</c:v>
                </c:pt>
                <c:pt idx="1">
                  <c:v>27.136666666666667</c:v>
                </c:pt>
                <c:pt idx="2">
                  <c:v>27.189999999999998</c:v>
                </c:pt>
                <c:pt idx="3">
                  <c:v>26.313333333333333</c:v>
                </c:pt>
                <c:pt idx="4">
                  <c:v>24.916666666666668</c:v>
                </c:pt>
                <c:pt idx="5">
                  <c:v>19.036666666666665</c:v>
                </c:pt>
                <c:pt idx="6">
                  <c:v>19.41</c:v>
                </c:pt>
                <c:pt idx="7">
                  <c:v>19.633333333333333</c:v>
                </c:pt>
                <c:pt idx="8">
                  <c:v>19.276666666666667</c:v>
                </c:pt>
                <c:pt idx="9">
                  <c:v>23.64</c:v>
                </c:pt>
                <c:pt idx="10">
                  <c:v>23.293333333333333</c:v>
                </c:pt>
                <c:pt idx="11">
                  <c:v>23.98</c:v>
                </c:pt>
                <c:pt idx="12">
                  <c:v>24.290000000000003</c:v>
                </c:pt>
              </c:numCache>
            </c:numRef>
          </c:val>
        </c:ser>
        <c:ser>
          <c:idx val="1"/>
          <c:order val="1"/>
          <c:tx>
            <c:v>Wine 2</c:v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'3 vinhos'!$V$9:$AH$9</c:f>
                <c:numCache>
                  <c:formatCode>General</c:formatCode>
                  <c:ptCount val="13"/>
                  <c:pt idx="0">
                    <c:v>7.7781745930519827E-2</c:v>
                  </c:pt>
                  <c:pt idx="1">
                    <c:v>0.24583192089989869</c:v>
                  </c:pt>
                  <c:pt idx="2">
                    <c:v>0.2253885533916922</c:v>
                  </c:pt>
                  <c:pt idx="3">
                    <c:v>0.30566866593311975</c:v>
                  </c:pt>
                  <c:pt idx="4">
                    <c:v>0.34078341117685579</c:v>
                  </c:pt>
                  <c:pt idx="5">
                    <c:v>1.9702114945693849</c:v>
                  </c:pt>
                  <c:pt idx="6">
                    <c:v>0.60781027741667415</c:v>
                  </c:pt>
                  <c:pt idx="7">
                    <c:v>0.15620499351813341</c:v>
                  </c:pt>
                  <c:pt idx="8">
                    <c:v>0.56871199506721593</c:v>
                  </c:pt>
                  <c:pt idx="9">
                    <c:v>7.571877794400407E-2</c:v>
                  </c:pt>
                  <c:pt idx="10">
                    <c:v>0.18009256878986765</c:v>
                  </c:pt>
                  <c:pt idx="11">
                    <c:v>0.11532562594670812</c:v>
                  </c:pt>
                  <c:pt idx="12">
                    <c:v>1.8614331396355155</c:v>
                  </c:pt>
                </c:numCache>
              </c:numRef>
            </c:plus>
            <c:minus>
              <c:numRef>
                <c:f>'3 vinhos'!$V$9:$AH$9</c:f>
                <c:numCache>
                  <c:formatCode>General</c:formatCode>
                  <c:ptCount val="13"/>
                  <c:pt idx="0">
                    <c:v>7.7781745930519827E-2</c:v>
                  </c:pt>
                  <c:pt idx="1">
                    <c:v>0.24583192089989869</c:v>
                  </c:pt>
                  <c:pt idx="2">
                    <c:v>0.2253885533916922</c:v>
                  </c:pt>
                  <c:pt idx="3">
                    <c:v>0.30566866593311975</c:v>
                  </c:pt>
                  <c:pt idx="4">
                    <c:v>0.34078341117685579</c:v>
                  </c:pt>
                  <c:pt idx="5">
                    <c:v>1.9702114945693849</c:v>
                  </c:pt>
                  <c:pt idx="6">
                    <c:v>0.60781027741667415</c:v>
                  </c:pt>
                  <c:pt idx="7">
                    <c:v>0.15620499351813341</c:v>
                  </c:pt>
                  <c:pt idx="8">
                    <c:v>0.56871199506721593</c:v>
                  </c:pt>
                  <c:pt idx="9">
                    <c:v>7.571877794400407E-2</c:v>
                  </c:pt>
                  <c:pt idx="10">
                    <c:v>0.18009256878986765</c:v>
                  </c:pt>
                  <c:pt idx="11">
                    <c:v>0.11532562594670812</c:v>
                  </c:pt>
                  <c:pt idx="12">
                    <c:v>1.8614331396355155</c:v>
                  </c:pt>
                </c:numCache>
              </c:numRef>
            </c:minus>
            <c:spPr>
              <a:noFill/>
              <a:ln w="9525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'3 vinhos'!$V$2:$AH$2</c:f>
              <c:strCache>
                <c:ptCount val="13"/>
                <c:pt idx="0">
                  <c:v>NT</c:v>
                </c:pt>
                <c:pt idx="1">
                  <c:v>BCV1_10g/hL</c:v>
                </c:pt>
                <c:pt idx="2">
                  <c:v>BCV1_20g/hL</c:v>
                </c:pt>
                <c:pt idx="3">
                  <c:v>BCV5_10g/hL</c:v>
                </c:pt>
                <c:pt idx="4">
                  <c:v>BCV5_20g/hL</c:v>
                </c:pt>
                <c:pt idx="5">
                  <c:v>Bent_10g/hL</c:v>
                </c:pt>
                <c:pt idx="6">
                  <c:v>Bent_60g/hL</c:v>
                </c:pt>
                <c:pt idx="7">
                  <c:v>Cas_20g/hL</c:v>
                </c:pt>
                <c:pt idx="8">
                  <c:v>Cas_100g/hL</c:v>
                </c:pt>
                <c:pt idx="9">
                  <c:v>PVPP_10g/hL</c:v>
                </c:pt>
                <c:pt idx="10">
                  <c:v>PVPP_80g/hL</c:v>
                </c:pt>
                <c:pt idx="11">
                  <c:v>VP_20g/hL</c:v>
                </c:pt>
                <c:pt idx="12">
                  <c:v>VP_60g/hL</c:v>
                </c:pt>
              </c:strCache>
            </c:strRef>
          </c:cat>
          <c:val>
            <c:numRef>
              <c:f>'3 vinhos'!$V$4:$AH$4</c:f>
              <c:numCache>
                <c:formatCode>General</c:formatCode>
                <c:ptCount val="13"/>
                <c:pt idx="0">
                  <c:v>23.27</c:v>
                </c:pt>
                <c:pt idx="1">
                  <c:v>18.91333333333333</c:v>
                </c:pt>
                <c:pt idx="2">
                  <c:v>19.260000000000002</c:v>
                </c:pt>
                <c:pt idx="3">
                  <c:v>18.683333333333334</c:v>
                </c:pt>
                <c:pt idx="4">
                  <c:v>18.866666666666667</c:v>
                </c:pt>
                <c:pt idx="5">
                  <c:v>15.386666666666665</c:v>
                </c:pt>
                <c:pt idx="6">
                  <c:v>17.636666666666667</c:v>
                </c:pt>
                <c:pt idx="7">
                  <c:v>15.469999999999999</c:v>
                </c:pt>
                <c:pt idx="8">
                  <c:v>16.786666666666665</c:v>
                </c:pt>
                <c:pt idx="9">
                  <c:v>18.083333333333332</c:v>
                </c:pt>
                <c:pt idx="10">
                  <c:v>17.786666666666665</c:v>
                </c:pt>
                <c:pt idx="11">
                  <c:v>18.05</c:v>
                </c:pt>
                <c:pt idx="12">
                  <c:v>20.426666666666666</c:v>
                </c:pt>
              </c:numCache>
            </c:numRef>
          </c:val>
        </c:ser>
        <c:ser>
          <c:idx val="2"/>
          <c:order val="2"/>
          <c:tx>
            <c:v>Wine 3</c:v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'3 vinhos'!$V$10:$AH$10</c:f>
                <c:numCache>
                  <c:formatCode>General</c:formatCode>
                  <c:ptCount val="13"/>
                  <c:pt idx="0">
                    <c:v>3.5355339059327882E-2</c:v>
                  </c:pt>
                  <c:pt idx="1">
                    <c:v>0.15502687938978121</c:v>
                  </c:pt>
                  <c:pt idx="2">
                    <c:v>0.19000000000000061</c:v>
                  </c:pt>
                  <c:pt idx="3">
                    <c:v>0.26576932353703586</c:v>
                  </c:pt>
                  <c:pt idx="4">
                    <c:v>8.7177978870813647E-2</c:v>
                  </c:pt>
                  <c:pt idx="5">
                    <c:v>0.37313983080519925</c:v>
                  </c:pt>
                  <c:pt idx="6">
                    <c:v>0.61329710037903518</c:v>
                  </c:pt>
                  <c:pt idx="7">
                    <c:v>0.22546248764114438</c:v>
                  </c:pt>
                  <c:pt idx="8">
                    <c:v>0.88357229472183041</c:v>
                  </c:pt>
                  <c:pt idx="9">
                    <c:v>0.23180451534284863</c:v>
                  </c:pt>
                  <c:pt idx="10">
                    <c:v>0.35501173689518201</c:v>
                  </c:pt>
                  <c:pt idx="11">
                    <c:v>0.47148700936505045</c:v>
                  </c:pt>
                  <c:pt idx="12">
                    <c:v>0.2900574655707604</c:v>
                  </c:pt>
                </c:numCache>
              </c:numRef>
            </c:plus>
            <c:minus>
              <c:numRef>
                <c:f>'3 vinhos'!$V$10:$AH$10</c:f>
                <c:numCache>
                  <c:formatCode>General</c:formatCode>
                  <c:ptCount val="13"/>
                  <c:pt idx="0">
                    <c:v>3.5355339059327882E-2</c:v>
                  </c:pt>
                  <c:pt idx="1">
                    <c:v>0.15502687938978121</c:v>
                  </c:pt>
                  <c:pt idx="2">
                    <c:v>0.19000000000000061</c:v>
                  </c:pt>
                  <c:pt idx="3">
                    <c:v>0.26576932353703586</c:v>
                  </c:pt>
                  <c:pt idx="4">
                    <c:v>8.7177978870813647E-2</c:v>
                  </c:pt>
                  <c:pt idx="5">
                    <c:v>0.37313983080519925</c:v>
                  </c:pt>
                  <c:pt idx="6">
                    <c:v>0.61329710037903518</c:v>
                  </c:pt>
                  <c:pt idx="7">
                    <c:v>0.22546248764114438</c:v>
                  </c:pt>
                  <c:pt idx="8">
                    <c:v>0.88357229472183041</c:v>
                  </c:pt>
                  <c:pt idx="9">
                    <c:v>0.23180451534284863</c:v>
                  </c:pt>
                  <c:pt idx="10">
                    <c:v>0.35501173689518201</c:v>
                  </c:pt>
                  <c:pt idx="11">
                    <c:v>0.47148700936505045</c:v>
                  </c:pt>
                  <c:pt idx="12">
                    <c:v>0.2900574655707604</c:v>
                  </c:pt>
                </c:numCache>
              </c:numRef>
            </c:minus>
            <c:spPr>
              <a:noFill/>
              <a:ln w="9525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'3 vinhos'!$V$2:$AH$2</c:f>
              <c:strCache>
                <c:ptCount val="13"/>
                <c:pt idx="0">
                  <c:v>NT</c:v>
                </c:pt>
                <c:pt idx="1">
                  <c:v>BCV1_10g/hL</c:v>
                </c:pt>
                <c:pt idx="2">
                  <c:v>BCV1_20g/hL</c:v>
                </c:pt>
                <c:pt idx="3">
                  <c:v>BCV5_10g/hL</c:v>
                </c:pt>
                <c:pt idx="4">
                  <c:v>BCV5_20g/hL</c:v>
                </c:pt>
                <c:pt idx="5">
                  <c:v>Bent_10g/hL</c:v>
                </c:pt>
                <c:pt idx="6">
                  <c:v>Bent_60g/hL</c:v>
                </c:pt>
                <c:pt idx="7">
                  <c:v>Cas_20g/hL</c:v>
                </c:pt>
                <c:pt idx="8">
                  <c:v>Cas_100g/hL</c:v>
                </c:pt>
                <c:pt idx="9">
                  <c:v>PVPP_10g/hL</c:v>
                </c:pt>
                <c:pt idx="10">
                  <c:v>PVPP_80g/hL</c:v>
                </c:pt>
                <c:pt idx="11">
                  <c:v>VP_20g/hL</c:v>
                </c:pt>
                <c:pt idx="12">
                  <c:v>VP_60g/hL</c:v>
                </c:pt>
              </c:strCache>
            </c:strRef>
          </c:cat>
          <c:val>
            <c:numRef>
              <c:f>'3 vinhos'!$V$5:$AH$5</c:f>
              <c:numCache>
                <c:formatCode>General</c:formatCode>
                <c:ptCount val="13"/>
                <c:pt idx="0">
                  <c:v>26.26</c:v>
                </c:pt>
                <c:pt idx="1">
                  <c:v>24.693333333333332</c:v>
                </c:pt>
                <c:pt idx="2">
                  <c:v>24.709999999999997</c:v>
                </c:pt>
                <c:pt idx="3">
                  <c:v>24.166666666666668</c:v>
                </c:pt>
                <c:pt idx="4">
                  <c:v>24.110000000000003</c:v>
                </c:pt>
                <c:pt idx="5">
                  <c:v>21.893333333333334</c:v>
                </c:pt>
                <c:pt idx="6">
                  <c:v>21.653333333333336</c:v>
                </c:pt>
                <c:pt idx="7">
                  <c:v>22.663333333333338</c:v>
                </c:pt>
                <c:pt idx="8">
                  <c:v>21.459999999999997</c:v>
                </c:pt>
                <c:pt idx="9">
                  <c:v>26.473333333333329</c:v>
                </c:pt>
                <c:pt idx="10">
                  <c:v>26.636666666666667</c:v>
                </c:pt>
                <c:pt idx="11">
                  <c:v>26.05</c:v>
                </c:pt>
                <c:pt idx="12">
                  <c:v>25.163333333333338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6"/>
        <c:overlap val="6"/>
        <c:axId val="405363168"/>
        <c:axId val="405361208"/>
      </c:barChart>
      <c:catAx>
        <c:axId val="4053631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05361208"/>
        <c:crosses val="autoZero"/>
        <c:auto val="1"/>
        <c:lblAlgn val="ctr"/>
        <c:lblOffset val="100"/>
        <c:noMultiLvlLbl val="0"/>
      </c:catAx>
      <c:valAx>
        <c:axId val="405361208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TPI (</a:t>
                </a:r>
                <a:r>
                  <a:rPr lang="en-US" sz="1800" b="0" i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1800" b="0" baseline="-250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800" b="0" i="1" baseline="-250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80nm</a:t>
                </a:r>
                <a:r>
                  <a:rPr lang="en-US" sz="1800" b="0" i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X10)</a:t>
                </a:r>
              </a:p>
            </c:rich>
          </c:tx>
          <c:layout>
            <c:manualLayout>
              <c:xMode val="edge"/>
              <c:yMode val="edge"/>
              <c:x val="2.8860515745322196E-2"/>
              <c:y val="0.3098871394132561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053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3266868839476176"/>
          <c:y val="1.3162618453111258E-2"/>
          <c:w val="0.33609521052906638"/>
          <c:h val="0.177394568210963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A156-38E0-4BAF-861E-A48BED241080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75C80-9547-457B-B6B5-E5D3EB70495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90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A156-38E0-4BAF-861E-A48BED241080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75C80-9547-457B-B6B5-E5D3EB70495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27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1" y="274639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A156-38E0-4BAF-861E-A48BED241080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75C80-9547-457B-B6B5-E5D3EB70495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181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A156-38E0-4BAF-861E-A48BED241080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75C80-9547-457B-B6B5-E5D3EB70495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40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A156-38E0-4BAF-861E-A48BED241080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75C80-9547-457B-B6B5-E5D3EB70495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324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A156-38E0-4BAF-861E-A48BED241080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75C80-9547-457B-B6B5-E5D3EB70495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23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A156-38E0-4BAF-861E-A48BED241080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75C80-9547-457B-B6B5-E5D3EB70495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265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A156-38E0-4BAF-861E-A48BED241080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75C80-9547-457B-B6B5-E5D3EB70495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182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A156-38E0-4BAF-861E-A48BED241080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75C80-9547-457B-B6B5-E5D3EB70495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62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A156-38E0-4BAF-861E-A48BED241080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75C80-9547-457B-B6B5-E5D3EB70495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70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A156-38E0-4BAF-861E-A48BED241080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75C80-9547-457B-B6B5-E5D3EB70495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30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CA156-38E0-4BAF-861E-A48BED241080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1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75C80-9547-457B-B6B5-E5D3EB70495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999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24125" y="2633692"/>
            <a:ext cx="4209824" cy="811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material</a:t>
            </a:r>
          </a:p>
        </p:txBody>
      </p:sp>
    </p:spTree>
    <p:extLst>
      <p:ext uri="{BB962C8B-B14F-4D97-AF65-F5344CB8AC3E}">
        <p14:creationId xmlns:p14="http://schemas.microsoft.com/office/powerpoint/2010/main" val="225199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6307226"/>
              </p:ext>
            </p:extLst>
          </p:nvPr>
        </p:nvGraphicFramePr>
        <p:xfrm>
          <a:off x="0" y="352425"/>
          <a:ext cx="9072946" cy="5124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tângulo 2"/>
          <p:cNvSpPr/>
          <p:nvPr/>
        </p:nvSpPr>
        <p:spPr>
          <a:xfrm>
            <a:off x="0" y="5737755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Supplementary Figure 1.  –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Total phenolic content before and after the fining experiments in 250ml bottles, for the three types of wine tested. Untreated wine: NT. Wines treated with: Yeast protein extracts: BCV1 and BCV5; Bent: Bentonite;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: Casein; PVPP: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Polyvinylpolypyrrolidon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; VP: Vegetable protein.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Bars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indicate mean ± SD (n = 3).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54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tângulo 36"/>
          <p:cNvSpPr/>
          <p:nvPr/>
        </p:nvSpPr>
        <p:spPr>
          <a:xfrm>
            <a:off x="0" y="5780782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2. Chromatic characterization using </a:t>
            </a:r>
            <a:r>
              <a:rPr lang="en-US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CIELab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system: Saturation (C*), Brilliance (L*), Green (-a*) and Yellow (b*) values.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Results were obtained before and after treatment of wine 2 with YPE and different fining agents. Two dosages were tested by treatment (Min.-minimum; Max.-maximum).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8" name="Imagem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9" y="438150"/>
            <a:ext cx="8748041" cy="496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24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5780782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</a:t>
            </a:r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Chromatic characterization using </a:t>
            </a:r>
            <a:r>
              <a:rPr lang="en-US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CIELab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system: Saturation (C*), Brilliance (L*), Green (-a*) and Yellow (b*) values.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Results were obtained before and after treatment of wine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YPE and different fining agents. Two dosages were tested by treatment (Min.-minimum; Max.-maximum).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33054"/>
            <a:ext cx="8714058" cy="494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94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040218"/>
              </p:ext>
            </p:extLst>
          </p:nvPr>
        </p:nvGraphicFramePr>
        <p:xfrm>
          <a:off x="77099" y="1621878"/>
          <a:ext cx="8940313" cy="4548981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560440"/>
                <a:gridCol w="600469"/>
                <a:gridCol w="880631"/>
                <a:gridCol w="762263"/>
                <a:gridCol w="813967"/>
                <a:gridCol w="854000"/>
                <a:gridCol w="652231"/>
                <a:gridCol w="773937"/>
                <a:gridCol w="733906"/>
                <a:gridCol w="800624"/>
                <a:gridCol w="760594"/>
                <a:gridCol w="747251"/>
              </a:tblGrid>
              <a:tr h="1135944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Wine </a:t>
                      </a:r>
                      <a:r>
                        <a:rPr lang="en-US" sz="1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Density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Ethanol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 </a:t>
                      </a:r>
                      <a:r>
                        <a:rPr lang="en-US" sz="1200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Volatile acidity  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g/L H</a:t>
                      </a:r>
                      <a:r>
                        <a:rPr lang="en-US" sz="1200" i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lang="en-US" sz="1200" i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Tritable</a:t>
                      </a:r>
                      <a:r>
                        <a:rPr lang="en-US" sz="14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acidity </a:t>
                      </a:r>
                      <a:endParaRPr lang="en-US" sz="1400" i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(g/L H</a:t>
                      </a:r>
                      <a:r>
                        <a:rPr lang="en-US" sz="1200" i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lang="en-US" sz="1200" i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Glycerol  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Malic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Acid 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Lactic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Acid 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lang="en-US" sz="1400" i="1" u="none" strike="noStrike" baseline="-25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Free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</a:t>
                      </a:r>
                      <a:r>
                        <a:rPr lang="en-US" sz="1400" i="1" u="none" strike="noStrike" baseline="-25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baseline="-25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BCV1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987,5 ± 0,2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13,56 ± 0,17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0,64 ± 0,05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7,47 ± 0,05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3,29 ± 0,01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6,81 ± 0,05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0,93 ± 0,02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1,09 ± 0,01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 ± 0,0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 ± 0,4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987,6 ± 0,3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13,50 ± 0,15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0,63 ± 0,02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7,41 ± 0,01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3,30 ± 0,05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6,79 ± 0,01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 ± 0,01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1,07 ± 0,00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 ± 0,0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45,2 ± 0,4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BCV5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987,5 ± 0,3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13,54 ± 0,15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0,63 ± 0,01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7,47 ± 0,02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3,30 ± 0,04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6,75 ± 0,00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0,95 ± 0,02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1,08 ± 0,00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 ± 0,2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 ± 0,3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20g/hL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987,6 ± 0,3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13,51 ± 0,15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0,63 ± 0,00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7,46 ± 0,00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3,29 ± 0,02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6,80 ± 0,00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1,02 ± 0,03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1,07 ± 0,00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 ± 0,0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45,4 ± 0,5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Bent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987,7 ± 0,5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13,44 ± 0,15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0,68 ± 0,01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7,03 ± 0,10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3,27 ± 0,01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6,75 ± 0,02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0,96 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0,06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1,05 ± 0,01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104,7 ± 0,0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45,8 ± 0,2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60g/hL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988,2 ± 0,2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13,19 ± 0,16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0,68 ± 0,02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7,08 ± 0,03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3,29 ± 0,01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6,82 ± 0,03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 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0,01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1,07 ± 0,01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103,6 ± 0,1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 ± 0,3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987,8 ± 0,4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13,34 ± 0,10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0,70 ± 0,06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6,83 ± 0,05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3,28 ± 0,02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6,93 ± 0,01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1,12 ± 0,00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1,12 ± 0,00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 ± 0,5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 ± 0,2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988,1 ± 0,3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13,11 ± 0,11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0,69 ± 0,05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6,63 ± 0,07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3,31 ± 0,04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7,02 ± 0,00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1,17 ± 0,02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1,08 ± 0,00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103,4 ± 0,1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45,2 ± 0,1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PVPP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987,9 ± 0,3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13,47 ± 0,15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0,68 ± 0,05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7,43 ± 0,10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3,28 ± 0,00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6,87 ± 0,02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0,89 ± 0,01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1,12 ± 0,02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 ± 0,1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44,8 ± 0,2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988,0 ± 0,6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13,31 ± 0,15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0,68 ± 0,04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7,28 ± 0,04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3,28 ± 0,01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6,82 ± 0,03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0,90 ± 0,00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1,08 ± 0,02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 ± 0,5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45,3 ± 0,0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VP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987,9 ± 0,2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13,47 ± 0,15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0,68 ± 0,00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7,39 ± 0,10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3,28 ± 0,05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7,01 ± 0,01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 ± 0,03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 ± 0,00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 ± 0,8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45,2 ± 0,5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988,0 ± 0,1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13,38 ± 0,15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0,68 ± 0,01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7,32 ± 0,02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3,30 ± 0,01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6,85 ± 0,00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 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0,00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1,08 ± 0,00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 ± 0,1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45,2 ± 0,6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085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i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NT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988,3 ± 0,2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13,04 ± 0,15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0,70 ± 0,10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6,69 ± 0,02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3,31 ± 0,00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7,21 ± 0,02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1,22 ± 0,05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1,05 ± 0,00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105,2 ± 0,1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45,3 ± 0,5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19050" y="352425"/>
            <a:ext cx="906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86"/>
              </a:spcAft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Table 1. 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Conventional oenological parameters acquired by Infrared Fourier-transform spectrometer – Wine 1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Wines treated with: Yeast protein extracts: BCV1 and BCV5; Bent: Bentonite;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: Casein; PVPP: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Polyvinylpolypyrrolidon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; VP: Vegetable protein. Untreated wine: NT.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Results 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relative to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fining experiments after fermentation, performed in triplicates.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Values are presented as mean ± SD (n = 3).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18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219982"/>
              </p:ext>
            </p:extLst>
          </p:nvPr>
        </p:nvGraphicFramePr>
        <p:xfrm>
          <a:off x="77099" y="1621878"/>
          <a:ext cx="8940313" cy="4548981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560440"/>
                <a:gridCol w="600469"/>
                <a:gridCol w="880631"/>
                <a:gridCol w="762263"/>
                <a:gridCol w="813967"/>
                <a:gridCol w="854000"/>
                <a:gridCol w="652231"/>
                <a:gridCol w="773937"/>
                <a:gridCol w="733906"/>
                <a:gridCol w="800624"/>
                <a:gridCol w="760594"/>
                <a:gridCol w="747251"/>
              </a:tblGrid>
              <a:tr h="1135944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Wine </a:t>
                      </a:r>
                      <a:r>
                        <a:rPr lang="en-US" sz="1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Density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Ethanol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 </a:t>
                      </a:r>
                      <a:r>
                        <a:rPr lang="en-US" sz="1200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Volatile acidity  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g/L H</a:t>
                      </a:r>
                      <a:r>
                        <a:rPr lang="en-US" sz="1200" i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lang="en-US" sz="1200" i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Tritable</a:t>
                      </a:r>
                      <a:r>
                        <a:rPr lang="en-US" sz="14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acidity </a:t>
                      </a:r>
                      <a:endParaRPr lang="en-US" sz="1400" i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(g/L H</a:t>
                      </a:r>
                      <a:r>
                        <a:rPr lang="en-US" sz="1200" i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lang="en-US" sz="1200" i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Glycerol  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Malic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Acid 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Lactic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Acid 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lang="en-US" sz="1400" i="1" u="none" strike="noStrike" baseline="-25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Free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</a:t>
                      </a:r>
                      <a:r>
                        <a:rPr lang="en-US" sz="1400" i="1" u="none" strike="noStrike" baseline="-25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baseline="-25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BCV1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989,8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13,32 ± 0,15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0,60 ± 0,04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6,53 ± 0,01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3,40 ± 0,01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5,81 ± 0,03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1,15 ± 0,01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 ± 0,02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113,1 ± 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 ± 0,5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989,8 ± 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13,27 ± 0,17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0,60 ± 0,03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6,51 ± 0,02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3,40 ± 0,02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6,03 ± 0,02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1,19 ± 0,02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0,48 ± 0,04</a:t>
                      </a:r>
                    </a:p>
                  </a:txBody>
                  <a:tcPr marL="9525" marR="9525" marT="0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114,3 ± 0,0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 ± 0,4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BCV5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989,7 ± 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13,30 ± 0,15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0,58 ± 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6,58 ± 0,07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3,39 ± 0,01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6,22 ± 0,03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1,19 ± 0,01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0,51 ± 0,01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112,5 ± 0,4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 ± 0,3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20g/hL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989,6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13,27 ± 0,11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0,54 ± 0,05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6,64 ± 0,03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3,38 ± 0,04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6,32 ± 0,05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1,27 ± 0,03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 ± 0,02</a:t>
                      </a:r>
                    </a:p>
                  </a:txBody>
                  <a:tcPr marL="9525" marR="9525" marT="0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 ± 0,5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32,0 ± 0,5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Bent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989,1 ± 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13,20 ± 0,17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0,60 ± 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6,64 ± 0,05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3,35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6,21 ± 0,01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0,04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0,35 ± 0,03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112,7 ± 0,3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 ± 0,4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60g/hL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989,3 ± 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13,02 ± 0,17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0,60 ± 0,06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6,44 ± 0,02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3,37 ± 0,04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6,05 ± 0,05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1,04 ± 0,02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0,41 ± 0,02</a:t>
                      </a:r>
                    </a:p>
                  </a:txBody>
                  <a:tcPr marL="9525" marR="9525" marT="0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 ± 0,3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 ± 0,1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989,3 ± 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13,18 ± 0,10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0,62 ± 0,05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6,65 ± 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3,36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6,01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1,13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0,03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0,29 ± 0,04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117,1 ± 0,3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 ± 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989,4 ± 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12,97 ± 0,17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0,57 ± 0,02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6,44 ± 0,02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3,38 ± 0,03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6,54 ± 0,05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 ± 0,02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0,27 ± 0,04</a:t>
                      </a:r>
                    </a:p>
                  </a:txBody>
                  <a:tcPr marL="9525" marR="9525" marT="0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112,4 ± 0,4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 ± 0,2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PVPP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989,9 ± 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13,29 ± 0,11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0,59 ± 0,06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6,64 ± 0,01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3,36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6,80 ± 0,03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0,87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0,53 ± 0,00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 ± 0,0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 ± 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990,0 ± 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13,10 ± 0,10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0,58 ± 0,03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6,51 ± 0,03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3,36 ± 0,04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6,52 ± 0,02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0,90 ± 0,03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0,51 ± 0,00</a:t>
                      </a:r>
                    </a:p>
                  </a:txBody>
                  <a:tcPr marL="9525" marR="9525" marT="0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116,4 ± 0,0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32,0 ± 0,0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VP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989,9 ± 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13,26 ± 0,14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0,59 ± 0,03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6,60 ± 0,03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3,36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6,69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0,90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0,04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 ± 0,01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 ± 0,3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 ± 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990,0 ± 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13,20 ± 0,15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0,59 ± 0,05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6,50 ± 0,05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3,37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0,01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6,65 ± 0,05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0,92 ± 0,05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 ± 0,01</a:t>
                      </a:r>
                    </a:p>
                  </a:txBody>
                  <a:tcPr marL="9525" marR="9525" marT="0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 ± 0,1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 ± 0,4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085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i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NT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989,3 ± 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12,96 ± 0,17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0,53 ± 0,04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6,49 ± 0,03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3,36 ± 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7,02 ± 0,05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 ± 0,05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0,27 ± 0,00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115,2 ± 0,0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35,3 ± 0,6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19050" y="352425"/>
            <a:ext cx="906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86"/>
              </a:spcAft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Table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Conventional oenological parameters acquired by Infrared Fourier-transform spectrometer – Wine </a:t>
            </a:r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Wines treated with: Yeast protein extracts: BCV1 and BCV5; Bent: Bentonite;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: Casein; PVPP: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Polyvinylpolypyrrolidon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; VP: Vegetable protein. Untreated wine: NT.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Results 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relative to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fining experiments after fermentation, performed in triplicates.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Values are presented as mean ± SD (n = 3).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2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235924"/>
              </p:ext>
            </p:extLst>
          </p:nvPr>
        </p:nvGraphicFramePr>
        <p:xfrm>
          <a:off x="77099" y="1621878"/>
          <a:ext cx="8940313" cy="4548981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560440"/>
                <a:gridCol w="600469"/>
                <a:gridCol w="880631"/>
                <a:gridCol w="762263"/>
                <a:gridCol w="813967"/>
                <a:gridCol w="854000"/>
                <a:gridCol w="652231"/>
                <a:gridCol w="773937"/>
                <a:gridCol w="733906"/>
                <a:gridCol w="800624"/>
                <a:gridCol w="760594"/>
                <a:gridCol w="747251"/>
              </a:tblGrid>
              <a:tr h="1135944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Wine </a:t>
                      </a:r>
                      <a:r>
                        <a:rPr lang="en-US" sz="1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Density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Ethanol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 </a:t>
                      </a:r>
                      <a:r>
                        <a:rPr lang="en-US" sz="1200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Volatile acidity  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g/L H</a:t>
                      </a:r>
                      <a:r>
                        <a:rPr lang="en-US" sz="1200" i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lang="en-US" sz="1200" i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Tritable</a:t>
                      </a:r>
                      <a:r>
                        <a:rPr lang="en-US" sz="14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acidity </a:t>
                      </a:r>
                      <a:endParaRPr lang="en-US" sz="1400" i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(g/L H</a:t>
                      </a:r>
                      <a:r>
                        <a:rPr lang="en-US" sz="1200" i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lang="en-US" sz="1200" i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Glycerol  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Malic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Acid 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Lactic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Acid 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lang="en-US" sz="1400" i="1" u="none" strike="noStrike" baseline="-25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2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Free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</a:t>
                      </a:r>
                      <a:r>
                        <a:rPr lang="en-US" sz="1400" i="1" u="none" strike="noStrike" baseline="-25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en-US" sz="1400" i="1" u="none" strike="noStrike" baseline="-25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(mg/L)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BCV1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989,4 ± 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15,60 ± 0,13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0,86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7,69 ± 0,01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3,33 ± 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7,21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1,31 ± 0,01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0,75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125,1 ± 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 ± 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989,5 ± 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15,53 ± 0,12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0,85 ± 0,01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7,63 ± 0,04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3,34 ± 0,01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7,23 ± 0,05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1,34 ± 0,03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0,73 ± 0,08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124,3 ± 0,3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53,0 ± 0,5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BCV5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989,5 ± 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15,58 ± 0,18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0,86 ± 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7,66 ± 0,01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3,33 ± 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7,22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1,28 ± 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0,76 ± 0,05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124,5 ± 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54,0 ± 0,4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20g/hL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989,7 ± 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15,50 ± 0,16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0,86 ± 0,02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7,57 ± 0,05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3,33 ± 0,02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7,16 ± 0,00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1,23 ± 0,00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0,74 ± 0,00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126,0 ± 0,0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45,4 ± 0,3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Bent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989,7 ± 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15,48 ± 0,20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0,95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6,97 ± 0,03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3,32 ± 0,03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7,11 ± 0,06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1,12 ± 0,05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0,52 ± 0,05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128,7 ± 0,2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 ± 0,2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60g/hL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989,7 ± 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15,23 ± 0,16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0,93 ± 0,01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6,68 ± 0,00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3,34 ± 0,06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7,10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± 0,06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1,07 ± 0,02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0,47 ± 0,01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130,6 ± 0,0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 ± 0,1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989,8 ± 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15,42 ± 0,15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0,95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6,94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3,33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7,05 ± 0,05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1,16 ± 0,03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0,52 ± 0,03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122,1 ± 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 ± 0,0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989,8 ± 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15,15 ± 0,11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0,91 ± 0,01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6,69 ± 0,04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3,35 ± 0,08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7,01 ± 0,03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0,99 ± 0,00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0,50 ± 0,06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123,4 ± 0,2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51,0 ± 0,2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PVPP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990,1 ± 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15,43 ± 0,13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0,91 ± 0,03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7,58 ± 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3,33 ± 0,05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7,13 ± 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1,03 ± 0,01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0,78 ± 0,04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125,1 ± 0,0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 ± 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990,1 ± 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15,33 ± 0,10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0,91 ± 0,02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7,50 ± 0,01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3,35 ± 0,05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7,14 ± 0,01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0,99 ± 0,00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0,74 ± 0,04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123,4 ± 0,0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53,0 ± 0,8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4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VP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990,2 ± 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15,39 ± 0,12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0,91 ± 0,01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7,64 ± 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3,33 ± 0,01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7,05 ± 0,01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1,07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0,77 ± 0,03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122,5 ± 0,5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54,0 ± 0,3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1746"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60g/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990,3 ± 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15,14 ± 0,10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0,90 ± 0,00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7,51 ± 0,01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3,33 ± 0,00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7,11 ± 0,00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1,05 ± 0,05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0,73 ± 0,01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130,2 ± 0,1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 ± 0,1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085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i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NT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989,8 ± 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15,49 ± 0,21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0,89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7,64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3,32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7,56 ± 0,02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1,04 ± 0,03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0,78 ± 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127,2 ± 0,2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51,0 ± 0,0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19050" y="352425"/>
            <a:ext cx="906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86"/>
              </a:spcAft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Table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Conventional oenological parameters acquired by Infrared Fourier-transform spectrometer – Wine </a:t>
            </a:r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Wines treated with: Yeast protein extracts: BCV1 and BCV5; Bent: Bentonite;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: Casein; PVPP: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Polyvinylpolypyrrolidon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; VP: Vegetable protein. Untreated wine: NT.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Results 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relative to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fining experiments after fermentation, performed in triplicates.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Values are presented as mean ± SD (n = 3).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28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ECAD1AC5EDE640BBACFD13549997CA" ma:contentTypeVersion="7" ma:contentTypeDescription="Create a new document." ma:contentTypeScope="" ma:versionID="b9d94c1ec22064a3213cdca5886d935e">
  <xsd:schema xmlns:xsd="http://www.w3.org/2001/XMLSchema" xmlns:p="http://schemas.microsoft.com/office/2006/metadata/properties" xmlns:ns2="1ddddb63-acec-4d6c-ba0a-6e5edd38f2a1" targetNamespace="http://schemas.microsoft.com/office/2006/metadata/properties" ma:root="true" ma:fieldsID="8d74c06e093082de718bb34e38604144" ns2:_="">
    <xsd:import namespace="1ddddb63-acec-4d6c-ba0a-6e5edd38f2a1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FileFormat" minOccurs="0"/>
                <xsd:element ref="ns2:DocumentId" minOccurs="0"/>
                <xsd:element ref="ns2:TitleName" minOccurs="0"/>
                <xsd:element ref="ns2:StageName" minOccurs="0"/>
                <xsd:element ref="ns2:IsDeleted" minOccurs="0"/>
                <xsd:element ref="ns2:Checked_x0020_Out_x0020_To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1ddddb63-acec-4d6c-ba0a-6e5edd38f2a1" elementFormDefault="qualified">
    <xsd:import namespace="http://schemas.microsoft.com/office/2006/documentManagement/types"/>
    <xsd:element name="DocumentType" ma:index="8" nillable="true" ma:displayName="DocumentType" ma:internalName="DocumentType">
      <xsd:simpleType>
        <xsd:restriction base="dms:Text"/>
      </xsd:simpleType>
    </xsd:element>
    <xsd:element name="FileFormat" ma:index="9" nillable="true" ma:displayName="FileFormat" ma:internalName="FileFormat">
      <xsd:simpleType>
        <xsd:restriction base="dms:Text"/>
      </xsd:simpleType>
    </xsd:element>
    <xsd:element name="DocumentId" ma:index="10" nillable="true" ma:displayName="DocumentId" ma:internalName="DocumentId">
      <xsd:simpleType>
        <xsd:restriction base="dms:Text"/>
      </xsd:simpleType>
    </xsd:element>
    <xsd:element name="TitleName" ma:index="11" nillable="true" ma:displayName="TitleName" ma:internalName="TitleName">
      <xsd:simpleType>
        <xsd:restriction base="dms:Text"/>
      </xsd:simpleType>
    </xsd:element>
    <xsd:element name="StageName" ma:index="12" nillable="true" ma:displayName="StageName" ma:internalName="StageName">
      <xsd:simpleType>
        <xsd:restriction base="dms:Text"/>
      </xsd:simpleType>
    </xsd:element>
    <xsd:element name="IsDeleted" ma:index="13" nillable="true" ma:displayName="IsDeleted" ma:default="0" ma:internalName="IsDeleted">
      <xsd:simpleType>
        <xsd:restriction base="dms:Boolean"/>
      </xsd:simpleType>
    </xsd:element>
    <xsd:element name="Checked_x0020_Out_x0020_To" ma:index="14" nillable="true" ma:displayName="Checked Out To" ma:list="UserInfo" ma:internalName="Checked_x0020_Out_x0020_To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Type xmlns="1ddddb63-acec-4d6c-ba0a-6e5edd38f2a1">Presentation</DocumentType>
    <FileFormat xmlns="1ddddb63-acec-4d6c-ba0a-6e5edd38f2a1">PPTX</FileFormat>
    <StageName xmlns="1ddddb63-acec-4d6c-ba0a-6e5edd38f2a1" xsi:nil="true"/>
    <Checked_x0020_Out_x0020_To xmlns="1ddddb63-acec-4d6c-ba0a-6e5edd38f2a1">
      <UserInfo>
        <DisplayName/>
        <AccountId xsi:nil="true"/>
        <AccountType/>
      </UserInfo>
    </Checked_x0020_Out_x0020_To>
    <TitleName xmlns="1ddddb63-acec-4d6c-ba0a-6e5edd38f2a1">Presentation 1.PPTX</TitleName>
    <DocumentId xmlns="1ddddb63-acec-4d6c-ba0a-6e5edd38f2a1">Presentation 1.PPTX</DocumentId>
    <IsDeleted xmlns="1ddddb63-acec-4d6c-ba0a-6e5edd38f2a1">false</IsDeleted>
  </documentManagement>
</p:properties>
</file>

<file path=customXml/itemProps1.xml><?xml version="1.0" encoding="utf-8"?>
<ds:datastoreItem xmlns:ds="http://schemas.openxmlformats.org/officeDocument/2006/customXml" ds:itemID="{F88BF9B7-EA35-4346-99F0-65E678BAFE00}"/>
</file>

<file path=customXml/itemProps2.xml><?xml version="1.0" encoding="utf-8"?>
<ds:datastoreItem xmlns:ds="http://schemas.openxmlformats.org/officeDocument/2006/customXml" ds:itemID="{C16ACE81-C022-4ABC-A0AD-881B60FC3CF7}"/>
</file>

<file path=customXml/itemProps3.xml><?xml version="1.0" encoding="utf-8"?>
<ds:datastoreItem xmlns:ds="http://schemas.openxmlformats.org/officeDocument/2006/customXml" ds:itemID="{5819CD4A-9848-4552-836C-087B76383518}"/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1801</Words>
  <Application>Microsoft Office PowerPoint</Application>
  <PresentationFormat>Apresentação no Ecrã (4:3)</PresentationFormat>
  <Paragraphs>525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Gomes</dc:creator>
  <cp:lastModifiedBy>genomica</cp:lastModifiedBy>
  <cp:revision>4</cp:revision>
  <dcterms:created xsi:type="dcterms:W3CDTF">2015-02-10T19:10:47Z</dcterms:created>
  <dcterms:modified xsi:type="dcterms:W3CDTF">2015-02-11T10:49:53Z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0x01010019ECAD1AC5EDE640BBACFD13549997CA</vt:lpwstr>
  </property>
</Properties>
</file>