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DA78F-077A-4C63-8653-33FA73359C0C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44E00-6EE9-4CB0-A04C-80723A87C8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962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8" indent="0" algn="ctr">
              <a:buNone/>
              <a:defRPr sz="2000"/>
            </a:lvl2pPr>
            <a:lvl3pPr marL="914337" indent="0" algn="ctr">
              <a:buNone/>
              <a:defRPr sz="1800"/>
            </a:lvl3pPr>
            <a:lvl4pPr marL="1371505" indent="0" algn="ctr">
              <a:buNone/>
              <a:defRPr sz="1600"/>
            </a:lvl4pPr>
            <a:lvl5pPr marL="1828673" indent="0" algn="ctr">
              <a:buNone/>
              <a:defRPr sz="1600"/>
            </a:lvl5pPr>
            <a:lvl6pPr marL="2285841" indent="0" algn="ctr">
              <a:buNone/>
              <a:defRPr sz="1600"/>
            </a:lvl6pPr>
            <a:lvl7pPr marL="2743010" indent="0" algn="ctr">
              <a:buNone/>
              <a:defRPr sz="1600"/>
            </a:lvl7pPr>
            <a:lvl8pPr marL="3200176" indent="0" algn="ctr">
              <a:buNone/>
              <a:defRPr sz="1600"/>
            </a:lvl8pPr>
            <a:lvl9pPr marL="3657344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714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02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62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85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2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54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7" indent="0">
              <a:buNone/>
              <a:defRPr sz="1800" b="1"/>
            </a:lvl3pPr>
            <a:lvl4pPr marL="1371505" indent="0">
              <a:buNone/>
              <a:defRPr sz="1600" b="1"/>
            </a:lvl4pPr>
            <a:lvl5pPr marL="1828673" indent="0">
              <a:buNone/>
              <a:defRPr sz="1600" b="1"/>
            </a:lvl5pPr>
            <a:lvl6pPr marL="2285841" indent="0">
              <a:buNone/>
              <a:defRPr sz="1600" b="1"/>
            </a:lvl6pPr>
            <a:lvl7pPr marL="2743010" indent="0">
              <a:buNone/>
              <a:defRPr sz="1600" b="1"/>
            </a:lvl7pPr>
            <a:lvl8pPr marL="3200176" indent="0">
              <a:buNone/>
              <a:defRPr sz="1600" b="1"/>
            </a:lvl8pPr>
            <a:lvl9pPr marL="3657344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1831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7" indent="0">
              <a:buNone/>
              <a:defRPr sz="1800" b="1"/>
            </a:lvl3pPr>
            <a:lvl4pPr marL="1371505" indent="0">
              <a:buNone/>
              <a:defRPr sz="1600" b="1"/>
            </a:lvl4pPr>
            <a:lvl5pPr marL="1828673" indent="0">
              <a:buNone/>
              <a:defRPr sz="1600" b="1"/>
            </a:lvl5pPr>
            <a:lvl6pPr marL="2285841" indent="0">
              <a:buNone/>
              <a:defRPr sz="1600" b="1"/>
            </a:lvl6pPr>
            <a:lvl7pPr marL="2743010" indent="0">
              <a:buNone/>
              <a:defRPr sz="1600" b="1"/>
            </a:lvl7pPr>
            <a:lvl8pPr marL="3200176" indent="0">
              <a:buNone/>
              <a:defRPr sz="1600" b="1"/>
            </a:lvl8pPr>
            <a:lvl9pPr marL="3657344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183189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37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01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67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6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90" y="987427"/>
            <a:ext cx="6172199" cy="4873625"/>
          </a:xfrm>
        </p:spPr>
        <p:txBody>
          <a:bodyPr/>
          <a:lstStyle>
            <a:lvl1pPr>
              <a:defRPr sz="320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8" indent="0">
              <a:buNone/>
              <a:defRPr sz="1401"/>
            </a:lvl2pPr>
            <a:lvl3pPr marL="914337" indent="0">
              <a:buNone/>
              <a:defRPr sz="1199"/>
            </a:lvl3pPr>
            <a:lvl4pPr marL="1371505" indent="0">
              <a:buNone/>
              <a:defRPr sz="1000"/>
            </a:lvl4pPr>
            <a:lvl5pPr marL="1828673" indent="0">
              <a:buNone/>
              <a:defRPr sz="1000"/>
            </a:lvl5pPr>
            <a:lvl6pPr marL="2285841" indent="0">
              <a:buNone/>
              <a:defRPr sz="1000"/>
            </a:lvl6pPr>
            <a:lvl7pPr marL="2743010" indent="0">
              <a:buNone/>
              <a:defRPr sz="1000"/>
            </a:lvl7pPr>
            <a:lvl8pPr marL="3200176" indent="0">
              <a:buNone/>
              <a:defRPr sz="1000"/>
            </a:lvl8pPr>
            <a:lvl9pPr marL="3657344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4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6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90" y="987427"/>
            <a:ext cx="6172199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168" indent="0">
              <a:buNone/>
              <a:defRPr sz="2800"/>
            </a:lvl2pPr>
            <a:lvl3pPr marL="914337" indent="0">
              <a:buNone/>
              <a:defRPr sz="2400"/>
            </a:lvl3pPr>
            <a:lvl4pPr marL="1371505" indent="0">
              <a:buNone/>
              <a:defRPr sz="2000"/>
            </a:lvl4pPr>
            <a:lvl5pPr marL="1828673" indent="0">
              <a:buNone/>
              <a:defRPr sz="2000"/>
            </a:lvl5pPr>
            <a:lvl6pPr marL="2285841" indent="0">
              <a:buNone/>
              <a:defRPr sz="2000"/>
            </a:lvl6pPr>
            <a:lvl7pPr marL="2743010" indent="0">
              <a:buNone/>
              <a:defRPr sz="2000"/>
            </a:lvl7pPr>
            <a:lvl8pPr marL="3200176" indent="0">
              <a:buNone/>
              <a:defRPr sz="2000"/>
            </a:lvl8pPr>
            <a:lvl9pPr marL="3657344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8" indent="0">
              <a:buNone/>
              <a:defRPr sz="1401"/>
            </a:lvl2pPr>
            <a:lvl3pPr marL="914337" indent="0">
              <a:buNone/>
              <a:defRPr sz="1199"/>
            </a:lvl3pPr>
            <a:lvl4pPr marL="1371505" indent="0">
              <a:buNone/>
              <a:defRPr sz="1000"/>
            </a:lvl4pPr>
            <a:lvl5pPr marL="1828673" indent="0">
              <a:buNone/>
              <a:defRPr sz="1000"/>
            </a:lvl5pPr>
            <a:lvl6pPr marL="2285841" indent="0">
              <a:buNone/>
              <a:defRPr sz="1000"/>
            </a:lvl6pPr>
            <a:lvl7pPr marL="2743010" indent="0">
              <a:buNone/>
              <a:defRPr sz="1000"/>
            </a:lvl7pPr>
            <a:lvl8pPr marL="3200176" indent="0">
              <a:buNone/>
              <a:defRPr sz="1000"/>
            </a:lvl8pPr>
            <a:lvl9pPr marL="3657344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74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2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2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0877-929A-473C-9EF0-15CB50DA3237}" type="datetimeFigureOut">
              <a:rPr lang="zh-CN" altLang="en-US" smtClean="0"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81C5-0027-4150-ACB0-2B5D9615FB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27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3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3" indent="-228583" algn="l" defTabSz="91433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2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0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8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56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25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3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61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9" indent="-228583" algn="l" defTabSz="91433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7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5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3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1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10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oleObject" Target="../embeddings/oleObject2.bin"/><Relationship Id="rId18" Type="http://schemas.openxmlformats.org/officeDocument/2006/relationships/image" Target="../media/image13.emf"/><Relationship Id="rId26" Type="http://schemas.openxmlformats.org/officeDocument/2006/relationships/image" Target="../media/image17.emf"/><Relationship Id="rId3" Type="http://schemas.openxmlformats.org/officeDocument/2006/relationships/image" Target="../media/image2.png"/><Relationship Id="rId21" Type="http://schemas.openxmlformats.org/officeDocument/2006/relationships/oleObject" Target="../embeddings/oleObject6.bin"/><Relationship Id="rId7" Type="http://schemas.openxmlformats.org/officeDocument/2006/relationships/image" Target="../media/image6.png"/><Relationship Id="rId12" Type="http://schemas.openxmlformats.org/officeDocument/2006/relationships/image" Target="../media/image10.emf"/><Relationship Id="rId17" Type="http://schemas.openxmlformats.org/officeDocument/2006/relationships/oleObject" Target="../embeddings/oleObject4.bin"/><Relationship Id="rId25" Type="http://schemas.openxmlformats.org/officeDocument/2006/relationships/oleObject" Target="../embeddings/oleObject8.bin"/><Relationship Id="rId2" Type="http://schemas.openxmlformats.org/officeDocument/2006/relationships/image" Target="../media/image1.png"/><Relationship Id="rId16" Type="http://schemas.openxmlformats.org/officeDocument/2006/relationships/image" Target="../media/image12.emf"/><Relationship Id="rId20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1.bin"/><Relationship Id="rId24" Type="http://schemas.openxmlformats.org/officeDocument/2006/relationships/image" Target="../media/image16.emf"/><Relationship Id="rId5" Type="http://schemas.openxmlformats.org/officeDocument/2006/relationships/image" Target="../media/image4.png"/><Relationship Id="rId15" Type="http://schemas.openxmlformats.org/officeDocument/2006/relationships/oleObject" Target="../embeddings/oleObject3.bin"/><Relationship Id="rId23" Type="http://schemas.openxmlformats.org/officeDocument/2006/relationships/oleObject" Target="../embeddings/oleObject7.bin"/><Relationship Id="rId10" Type="http://schemas.openxmlformats.org/officeDocument/2006/relationships/image" Target="../media/image9.png"/><Relationship Id="rId19" Type="http://schemas.openxmlformats.org/officeDocument/2006/relationships/oleObject" Target="../embeddings/oleObject5.bin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emf"/><Relationship Id="rId22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>
            <a:extLst>
              <a:ext uri="{FF2B5EF4-FFF2-40B4-BE49-F238E27FC236}">
                <a16:creationId xmlns:a16="http://schemas.microsoft.com/office/drawing/2014/main" id="{A5F83AAA-9961-4EDF-80B1-00A48C78E29A}"/>
              </a:ext>
            </a:extLst>
          </p:cNvPr>
          <p:cNvGrpSpPr/>
          <p:nvPr/>
        </p:nvGrpSpPr>
        <p:grpSpPr>
          <a:xfrm>
            <a:off x="3797110" y="450532"/>
            <a:ext cx="1830127" cy="2876538"/>
            <a:chOff x="330631" y="883959"/>
            <a:chExt cx="2552474" cy="4127938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D2EF7A27-6EF4-4673-9D8A-ED75B8A2497B}"/>
                </a:ext>
              </a:extLst>
            </p:cNvPr>
            <p:cNvSpPr/>
            <p:nvPr/>
          </p:nvSpPr>
          <p:spPr>
            <a:xfrm>
              <a:off x="358415" y="1407819"/>
              <a:ext cx="648788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PGC1α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1602F672-317D-4883-A9A0-5700A7B3C506}"/>
                </a:ext>
              </a:extLst>
            </p:cNvPr>
            <p:cNvSpPr/>
            <p:nvPr/>
          </p:nvSpPr>
          <p:spPr>
            <a:xfrm>
              <a:off x="358415" y="1818999"/>
              <a:ext cx="648788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PGC1β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49D5D4E-6B2D-42B8-85BF-321168E54611}"/>
                </a:ext>
              </a:extLst>
            </p:cNvPr>
            <p:cNvSpPr/>
            <p:nvPr/>
          </p:nvSpPr>
          <p:spPr>
            <a:xfrm>
              <a:off x="439459" y="2230177"/>
              <a:ext cx="567748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NRF1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4B4A0FD9-D4CF-47CC-80EB-118E9E2AFDCB}"/>
                </a:ext>
              </a:extLst>
            </p:cNvPr>
            <p:cNvSpPr/>
            <p:nvPr/>
          </p:nvSpPr>
          <p:spPr>
            <a:xfrm>
              <a:off x="439459" y="2641354"/>
              <a:ext cx="567748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NRF2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227AC67C-BBE5-4576-9E0A-939D4D642A38}"/>
                </a:ext>
              </a:extLst>
            </p:cNvPr>
            <p:cNvSpPr/>
            <p:nvPr/>
          </p:nvSpPr>
          <p:spPr>
            <a:xfrm>
              <a:off x="476506" y="3052534"/>
              <a:ext cx="530700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Tfam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36ED1A68-FCE4-40CC-B865-7C367481B39D}"/>
                </a:ext>
              </a:extLst>
            </p:cNvPr>
            <p:cNvSpPr/>
            <p:nvPr/>
          </p:nvSpPr>
          <p:spPr>
            <a:xfrm>
              <a:off x="444087" y="3463713"/>
              <a:ext cx="563117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Plog1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5036E86A-8AA0-4EFA-A2E4-E8A0F4590078}"/>
                </a:ext>
              </a:extLst>
            </p:cNvPr>
            <p:cNvSpPr/>
            <p:nvPr/>
          </p:nvSpPr>
          <p:spPr>
            <a:xfrm>
              <a:off x="444087" y="3874891"/>
              <a:ext cx="563117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Plog2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6467EA06-7F60-4BEE-89DA-0DE69A4073C6}"/>
                </a:ext>
              </a:extLst>
            </p:cNvPr>
            <p:cNvSpPr/>
            <p:nvPr/>
          </p:nvSpPr>
          <p:spPr>
            <a:xfrm>
              <a:off x="404726" y="4286071"/>
              <a:ext cx="602481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Polrmt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5868C76E-79D0-4633-A30B-E99A53D0B5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 flipV="1">
              <a:off x="984462" y="1344510"/>
              <a:ext cx="1877609" cy="365168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D75F389B-85DF-4E46-8031-B838B87A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984462" y="1748266"/>
              <a:ext cx="1877609" cy="365168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3EE54088-5720-43C1-A9C6-4675A15FC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 flipV="1">
              <a:off x="984462" y="3783013"/>
              <a:ext cx="1877603" cy="363352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940D9B26-A4AB-45DE-95B8-F6FF537A4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 flipV="1">
              <a:off x="984462" y="2591977"/>
              <a:ext cx="1877604" cy="363353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94AC4313-3A08-46F3-88AB-EB612A9D9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984462" y="2993918"/>
              <a:ext cx="1877605" cy="363353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0138E879-9F1D-43E8-B3A6-961854BB8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984462" y="4184953"/>
              <a:ext cx="1877606" cy="389896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8" name="图片 17">
              <a:extLst>
                <a:ext uri="{FF2B5EF4-FFF2-40B4-BE49-F238E27FC236}">
                  <a16:creationId xmlns:a16="http://schemas.microsoft.com/office/drawing/2014/main" id="{65C70A0A-D9A9-4EC2-9273-4C60555F4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 flipV="1">
              <a:off x="984462" y="3395859"/>
              <a:ext cx="1877604" cy="348566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10A5ECAE-C22C-4C08-8D71-11219A225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984462" y="2152022"/>
              <a:ext cx="1877606" cy="401367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pic>
          <p:nvPicPr>
            <p:cNvPr id="22" name="图片 21">
              <a:extLst>
                <a:ext uri="{FF2B5EF4-FFF2-40B4-BE49-F238E27FC236}">
                  <a16:creationId xmlns:a16="http://schemas.microsoft.com/office/drawing/2014/main" id="{66EE2702-0371-4028-A499-DC86433318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84462" y="4613436"/>
              <a:ext cx="1877605" cy="398461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6B1942DC-F084-4A49-B25C-38F5BDE1FF91}"/>
                </a:ext>
              </a:extLst>
            </p:cNvPr>
            <p:cNvSpPr/>
            <p:nvPr/>
          </p:nvSpPr>
          <p:spPr>
            <a:xfrm>
              <a:off x="330631" y="4697249"/>
              <a:ext cx="676575" cy="2718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GAPDH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11">
              <a:extLst>
                <a:ext uri="{FF2B5EF4-FFF2-40B4-BE49-F238E27FC236}">
                  <a16:creationId xmlns:a16="http://schemas.microsoft.com/office/drawing/2014/main" id="{A683C10B-D71E-4771-A4DB-7A149511C017}"/>
                </a:ext>
              </a:extLst>
            </p:cNvPr>
            <p:cNvSpPr txBox="1"/>
            <p:nvPr/>
          </p:nvSpPr>
          <p:spPr>
            <a:xfrm>
              <a:off x="951578" y="1042808"/>
              <a:ext cx="607052" cy="1384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CON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13">
              <a:extLst>
                <a:ext uri="{FF2B5EF4-FFF2-40B4-BE49-F238E27FC236}">
                  <a16:creationId xmlns:a16="http://schemas.microsoft.com/office/drawing/2014/main" id="{CEFAE9D3-FD19-4916-91CE-5E7D17656E81}"/>
                </a:ext>
              </a:extLst>
            </p:cNvPr>
            <p:cNvSpPr txBox="1"/>
            <p:nvPr/>
          </p:nvSpPr>
          <p:spPr>
            <a:xfrm>
              <a:off x="1721303" y="1137793"/>
              <a:ext cx="695606" cy="1384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Ad-NC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14">
              <a:extLst>
                <a:ext uri="{FF2B5EF4-FFF2-40B4-BE49-F238E27FC236}">
                  <a16:creationId xmlns:a16="http://schemas.microsoft.com/office/drawing/2014/main" id="{7ED4F212-2379-4FED-891A-D4B0CB24806A}"/>
                </a:ext>
              </a:extLst>
            </p:cNvPr>
            <p:cNvSpPr txBox="1"/>
            <p:nvPr/>
          </p:nvSpPr>
          <p:spPr>
            <a:xfrm>
              <a:off x="2187499" y="1137793"/>
              <a:ext cx="695606" cy="1384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Ad-ERα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" name="直接连接符 17">
              <a:extLst>
                <a:ext uri="{FF2B5EF4-FFF2-40B4-BE49-F238E27FC236}">
                  <a16:creationId xmlns:a16="http://schemas.microsoft.com/office/drawing/2014/main" id="{8B06A770-1511-43F9-BC1B-F03C88B2A5CC}"/>
                </a:ext>
              </a:extLst>
            </p:cNvPr>
            <p:cNvCxnSpPr>
              <a:cxnSpLocks/>
            </p:cNvCxnSpPr>
            <p:nvPr/>
          </p:nvCxnSpPr>
          <p:spPr>
            <a:xfrm>
              <a:off x="1518056" y="1103814"/>
              <a:ext cx="128229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6">
              <a:extLst>
                <a:ext uri="{FF2B5EF4-FFF2-40B4-BE49-F238E27FC236}">
                  <a16:creationId xmlns:a16="http://schemas.microsoft.com/office/drawing/2014/main" id="{E2574705-A411-454F-B817-E9A8DAD67719}"/>
                </a:ext>
              </a:extLst>
            </p:cNvPr>
            <p:cNvSpPr txBox="1"/>
            <p:nvPr/>
          </p:nvSpPr>
          <p:spPr>
            <a:xfrm>
              <a:off x="1589532" y="883959"/>
              <a:ext cx="959145" cy="271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23" dirty="0">
                  <a:latin typeface="Arial" pitchFamily="34" charset="0"/>
                  <a:cs typeface="Arial" pitchFamily="34" charset="0"/>
                </a:rPr>
                <a:t> FBS</a:t>
              </a:r>
              <a:endParaRPr lang="zh-CN" altLang="en-US" sz="623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" name="对象 31">
            <a:extLst>
              <a:ext uri="{FF2B5EF4-FFF2-40B4-BE49-F238E27FC236}">
                <a16:creationId xmlns:a16="http://schemas.microsoft.com/office/drawing/2014/main" id="{79E75EE3-847B-4217-AD97-FC3751C0CA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143697"/>
              </p:ext>
            </p:extLst>
          </p:nvPr>
        </p:nvGraphicFramePr>
        <p:xfrm>
          <a:off x="5902031" y="516776"/>
          <a:ext cx="993870" cy="70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1" imgW="3003532" imgH="2127879" progId="Prism8.Document">
                  <p:embed/>
                </p:oleObj>
              </mc:Choice>
              <mc:Fallback>
                <p:oleObj name="Prism 8" r:id="rId11" imgW="3003532" imgH="2127879" progId="Prism8.Document">
                  <p:embed/>
                  <p:pic>
                    <p:nvPicPr>
                      <p:cNvPr id="32" name="对象 31">
                        <a:extLst>
                          <a:ext uri="{FF2B5EF4-FFF2-40B4-BE49-F238E27FC236}">
                            <a16:creationId xmlns:a16="http://schemas.microsoft.com/office/drawing/2014/main" id="{79E75EE3-847B-4217-AD97-FC3751C0CA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02031" y="516776"/>
                        <a:ext cx="993870" cy="702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对象 32">
            <a:extLst>
              <a:ext uri="{FF2B5EF4-FFF2-40B4-BE49-F238E27FC236}">
                <a16:creationId xmlns:a16="http://schemas.microsoft.com/office/drawing/2014/main" id="{8066DC83-D3EA-4BFC-8DC5-CDC5DE7978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351397"/>
              </p:ext>
            </p:extLst>
          </p:nvPr>
        </p:nvGraphicFramePr>
        <p:xfrm>
          <a:off x="7149658" y="515486"/>
          <a:ext cx="993869" cy="703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3" imgW="3003532" imgH="2127879" progId="Prism8.Document">
                  <p:embed/>
                </p:oleObj>
              </mc:Choice>
              <mc:Fallback>
                <p:oleObj name="Prism 8" r:id="rId13" imgW="3003532" imgH="2127879" progId="Prism8.Document">
                  <p:embed/>
                  <p:pic>
                    <p:nvPicPr>
                      <p:cNvPr id="33" name="对象 32">
                        <a:extLst>
                          <a:ext uri="{FF2B5EF4-FFF2-40B4-BE49-F238E27FC236}">
                            <a16:creationId xmlns:a16="http://schemas.microsoft.com/office/drawing/2014/main" id="{8066DC83-D3EA-4BFC-8DC5-CDC5DE7978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49658" y="515486"/>
                        <a:ext cx="993869" cy="703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对象 33">
            <a:extLst>
              <a:ext uri="{FF2B5EF4-FFF2-40B4-BE49-F238E27FC236}">
                <a16:creationId xmlns:a16="http://schemas.microsoft.com/office/drawing/2014/main" id="{3B784011-7BD4-49C9-93D5-4CE6E8BE51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163859"/>
              </p:ext>
            </p:extLst>
          </p:nvPr>
        </p:nvGraphicFramePr>
        <p:xfrm>
          <a:off x="5902029" y="1254971"/>
          <a:ext cx="993869" cy="703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5" imgW="3003532" imgH="2127879" progId="Prism8.Document">
                  <p:embed/>
                </p:oleObj>
              </mc:Choice>
              <mc:Fallback>
                <p:oleObj name="Prism 8" r:id="rId15" imgW="3003532" imgH="2127879" progId="Prism8.Document">
                  <p:embed/>
                  <p:pic>
                    <p:nvPicPr>
                      <p:cNvPr id="34" name="对象 33">
                        <a:extLst>
                          <a:ext uri="{FF2B5EF4-FFF2-40B4-BE49-F238E27FC236}">
                            <a16:creationId xmlns:a16="http://schemas.microsoft.com/office/drawing/2014/main" id="{3B784011-7BD4-49C9-93D5-4CE6E8BE51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902029" y="1254971"/>
                        <a:ext cx="993869" cy="703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对象 34">
            <a:extLst>
              <a:ext uri="{FF2B5EF4-FFF2-40B4-BE49-F238E27FC236}">
                <a16:creationId xmlns:a16="http://schemas.microsoft.com/office/drawing/2014/main" id="{18D0A957-B96C-466C-A9EC-FB91CC2338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072688"/>
              </p:ext>
            </p:extLst>
          </p:nvPr>
        </p:nvGraphicFramePr>
        <p:xfrm>
          <a:off x="7149659" y="1255150"/>
          <a:ext cx="993870" cy="70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7" imgW="3003532" imgH="2127879" progId="Prism8.Document">
                  <p:embed/>
                </p:oleObj>
              </mc:Choice>
              <mc:Fallback>
                <p:oleObj name="Prism 8" r:id="rId17" imgW="3003532" imgH="2127879" progId="Prism8.Document">
                  <p:embed/>
                  <p:pic>
                    <p:nvPicPr>
                      <p:cNvPr id="35" name="对象 34">
                        <a:extLst>
                          <a:ext uri="{FF2B5EF4-FFF2-40B4-BE49-F238E27FC236}">
                            <a16:creationId xmlns:a16="http://schemas.microsoft.com/office/drawing/2014/main" id="{18D0A957-B96C-466C-A9EC-FB91CC2338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149659" y="1255150"/>
                        <a:ext cx="993870" cy="702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对象 35">
            <a:extLst>
              <a:ext uri="{FF2B5EF4-FFF2-40B4-BE49-F238E27FC236}">
                <a16:creationId xmlns:a16="http://schemas.microsoft.com/office/drawing/2014/main" id="{F5260049-7BCE-4256-B4C6-DFC556C985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666286"/>
              </p:ext>
            </p:extLst>
          </p:nvPr>
        </p:nvGraphicFramePr>
        <p:xfrm>
          <a:off x="5902031" y="1994455"/>
          <a:ext cx="993870" cy="70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9" imgW="3003532" imgH="2127879" progId="Prism8.Document">
                  <p:embed/>
                </p:oleObj>
              </mc:Choice>
              <mc:Fallback>
                <p:oleObj name="Prism 8" r:id="rId19" imgW="3003532" imgH="2127879" progId="Prism8.Document">
                  <p:embed/>
                  <p:pic>
                    <p:nvPicPr>
                      <p:cNvPr id="36" name="对象 35">
                        <a:extLst>
                          <a:ext uri="{FF2B5EF4-FFF2-40B4-BE49-F238E27FC236}">
                            <a16:creationId xmlns:a16="http://schemas.microsoft.com/office/drawing/2014/main" id="{F5260049-7BCE-4256-B4C6-DFC556C985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02031" y="1994455"/>
                        <a:ext cx="993870" cy="702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对象 36">
            <a:extLst>
              <a:ext uri="{FF2B5EF4-FFF2-40B4-BE49-F238E27FC236}">
                <a16:creationId xmlns:a16="http://schemas.microsoft.com/office/drawing/2014/main" id="{C5FEB22D-E44C-40DA-8C63-303E47F9B8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475061"/>
              </p:ext>
            </p:extLst>
          </p:nvPr>
        </p:nvGraphicFramePr>
        <p:xfrm>
          <a:off x="7149658" y="1993525"/>
          <a:ext cx="992545" cy="703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1" imgW="3003532" imgH="2127879" progId="Prism8.Document">
                  <p:embed/>
                </p:oleObj>
              </mc:Choice>
              <mc:Fallback>
                <p:oleObj name="Prism 8" r:id="rId21" imgW="3003532" imgH="2127879" progId="Prism8.Document">
                  <p:embed/>
                  <p:pic>
                    <p:nvPicPr>
                      <p:cNvPr id="37" name="对象 36">
                        <a:extLst>
                          <a:ext uri="{FF2B5EF4-FFF2-40B4-BE49-F238E27FC236}">
                            <a16:creationId xmlns:a16="http://schemas.microsoft.com/office/drawing/2014/main" id="{C5FEB22D-E44C-40DA-8C63-303E47F9B8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149658" y="1993525"/>
                        <a:ext cx="992545" cy="703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对象 37">
            <a:extLst>
              <a:ext uri="{FF2B5EF4-FFF2-40B4-BE49-F238E27FC236}">
                <a16:creationId xmlns:a16="http://schemas.microsoft.com/office/drawing/2014/main" id="{604DFF1E-C59E-46D1-A0B7-A9CA1FF69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789667"/>
              </p:ext>
            </p:extLst>
          </p:nvPr>
        </p:nvGraphicFramePr>
        <p:xfrm>
          <a:off x="5902030" y="2732650"/>
          <a:ext cx="985854" cy="69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3" imgW="2985165" imgH="2108076" progId="Prism8.Document">
                  <p:embed/>
                </p:oleObj>
              </mc:Choice>
              <mc:Fallback>
                <p:oleObj name="Prism 8" r:id="rId23" imgW="2985165" imgH="2108076" progId="Prism8.Document">
                  <p:embed/>
                  <p:pic>
                    <p:nvPicPr>
                      <p:cNvPr id="38" name="对象 37">
                        <a:extLst>
                          <a:ext uri="{FF2B5EF4-FFF2-40B4-BE49-F238E27FC236}">
                            <a16:creationId xmlns:a16="http://schemas.microsoft.com/office/drawing/2014/main" id="{604DFF1E-C59E-46D1-A0B7-A9CA1FF698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902030" y="2732650"/>
                        <a:ext cx="985854" cy="695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对象 38">
            <a:extLst>
              <a:ext uri="{FF2B5EF4-FFF2-40B4-BE49-F238E27FC236}">
                <a16:creationId xmlns:a16="http://schemas.microsoft.com/office/drawing/2014/main" id="{53AA350D-6879-4D12-BEA2-F68DDBA7BF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322749"/>
              </p:ext>
            </p:extLst>
          </p:nvPr>
        </p:nvGraphicFramePr>
        <p:xfrm>
          <a:off x="7149660" y="2732649"/>
          <a:ext cx="992534" cy="70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25" imgW="3003532" imgH="2127879" progId="Prism8.Document">
                  <p:embed/>
                </p:oleObj>
              </mc:Choice>
              <mc:Fallback>
                <p:oleObj name="Prism 8" r:id="rId25" imgW="3003532" imgH="2127879" progId="Prism8.Document">
                  <p:embed/>
                  <p:pic>
                    <p:nvPicPr>
                      <p:cNvPr id="39" name="对象 38">
                        <a:extLst>
                          <a:ext uri="{FF2B5EF4-FFF2-40B4-BE49-F238E27FC236}">
                            <a16:creationId xmlns:a16="http://schemas.microsoft.com/office/drawing/2014/main" id="{53AA350D-6879-4D12-BEA2-F68DDBA7BF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149660" y="2732649"/>
                        <a:ext cx="992534" cy="702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文本框 40">
            <a:extLst>
              <a:ext uri="{FF2B5EF4-FFF2-40B4-BE49-F238E27FC236}">
                <a16:creationId xmlns:a16="http://schemas.microsoft.com/office/drawing/2014/main" id="{4A795BCA-8CF4-474E-A46B-7BD897CBEEF4}"/>
              </a:ext>
            </a:extLst>
          </p:cNvPr>
          <p:cNvSpPr txBox="1"/>
          <p:nvPr/>
        </p:nvSpPr>
        <p:spPr>
          <a:xfrm>
            <a:off x="6164205" y="924793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A05148C7-892D-45E9-9F4A-2A35109E6116}"/>
              </a:ext>
            </a:extLst>
          </p:cNvPr>
          <p:cNvSpPr txBox="1"/>
          <p:nvPr/>
        </p:nvSpPr>
        <p:spPr>
          <a:xfrm>
            <a:off x="6586764" y="753327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EE15AF9E-D83F-40C6-8F3E-73042137C8C7}"/>
              </a:ext>
            </a:extLst>
          </p:cNvPr>
          <p:cNvSpPr txBox="1"/>
          <p:nvPr/>
        </p:nvSpPr>
        <p:spPr>
          <a:xfrm>
            <a:off x="7406706" y="937053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D9165266-1BB3-425A-AA12-48881F5FAAF3}"/>
              </a:ext>
            </a:extLst>
          </p:cNvPr>
          <p:cNvSpPr txBox="1"/>
          <p:nvPr/>
        </p:nvSpPr>
        <p:spPr>
          <a:xfrm>
            <a:off x="7824611" y="699641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5D08FFFF-0612-42C1-A5F1-5BBA5175F472}"/>
              </a:ext>
            </a:extLst>
          </p:cNvPr>
          <p:cNvSpPr txBox="1"/>
          <p:nvPr/>
        </p:nvSpPr>
        <p:spPr>
          <a:xfrm>
            <a:off x="6164205" y="1640791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4BB8CE38-880C-4262-8DAB-5D5154C20275}"/>
              </a:ext>
            </a:extLst>
          </p:cNvPr>
          <p:cNvSpPr txBox="1"/>
          <p:nvPr/>
        </p:nvSpPr>
        <p:spPr>
          <a:xfrm>
            <a:off x="6580040" y="1429757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###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53310667-E090-46B7-8701-E58EC46EBAB2}"/>
              </a:ext>
            </a:extLst>
          </p:cNvPr>
          <p:cNvSpPr txBox="1"/>
          <p:nvPr/>
        </p:nvSpPr>
        <p:spPr>
          <a:xfrm>
            <a:off x="7406706" y="1646051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1EDB2197-F4BA-4F59-8A86-18821C088FFF}"/>
              </a:ext>
            </a:extLst>
          </p:cNvPr>
          <p:cNvSpPr txBox="1"/>
          <p:nvPr/>
        </p:nvSpPr>
        <p:spPr>
          <a:xfrm>
            <a:off x="7824611" y="1391057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###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8A86443B-6772-41C0-977E-B230ED0E7BC3}"/>
              </a:ext>
            </a:extLst>
          </p:cNvPr>
          <p:cNvSpPr txBox="1"/>
          <p:nvPr/>
        </p:nvSpPr>
        <p:spPr>
          <a:xfrm>
            <a:off x="6159808" y="2404620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CFEF4C21-DDF5-43A7-B328-B681726AEC77}"/>
              </a:ext>
            </a:extLst>
          </p:cNvPr>
          <p:cNvSpPr txBox="1"/>
          <p:nvPr/>
        </p:nvSpPr>
        <p:spPr>
          <a:xfrm>
            <a:off x="6580040" y="2250735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0F56589A-385E-4DEC-9930-7E2695C8F0E0}"/>
              </a:ext>
            </a:extLst>
          </p:cNvPr>
          <p:cNvSpPr txBox="1"/>
          <p:nvPr/>
        </p:nvSpPr>
        <p:spPr>
          <a:xfrm>
            <a:off x="6155412" y="3118737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72F35FA8-610F-4A0A-9147-15CEC6141A88}"/>
              </a:ext>
            </a:extLst>
          </p:cNvPr>
          <p:cNvSpPr txBox="1"/>
          <p:nvPr/>
        </p:nvSpPr>
        <p:spPr>
          <a:xfrm>
            <a:off x="6568921" y="2951663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###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B860C900-C637-4B1D-B278-A72C3CAB20EA}"/>
              </a:ext>
            </a:extLst>
          </p:cNvPr>
          <p:cNvSpPr txBox="1"/>
          <p:nvPr/>
        </p:nvSpPr>
        <p:spPr>
          <a:xfrm>
            <a:off x="7406706" y="2375633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9351E60C-6875-4ED6-AFE4-785C53E8CB8A}"/>
              </a:ext>
            </a:extLst>
          </p:cNvPr>
          <p:cNvSpPr txBox="1"/>
          <p:nvPr/>
        </p:nvSpPr>
        <p:spPr>
          <a:xfrm>
            <a:off x="7826939" y="2151411"/>
            <a:ext cx="343859" cy="157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415" dirty="0">
                <a:latin typeface="Arial" panose="020B0604020202020204" pitchFamily="34" charset="0"/>
                <a:cs typeface="Arial" panose="020B0604020202020204" pitchFamily="34" charset="0"/>
              </a:rPr>
              <a:t>###</a:t>
            </a:r>
            <a:endParaRPr lang="zh-CN" altLang="en-US" sz="4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0715EB41-40C8-4AD0-AC18-BE0897093956}"/>
              </a:ext>
            </a:extLst>
          </p:cNvPr>
          <p:cNvSpPr txBox="1"/>
          <p:nvPr/>
        </p:nvSpPr>
        <p:spPr>
          <a:xfrm>
            <a:off x="7410722" y="3127528"/>
            <a:ext cx="343859" cy="189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623" dirty="0">
                <a:latin typeface="Arial" panose="020B0604020202020204" pitchFamily="34" charset="0"/>
                <a:cs typeface="Arial" panose="020B0604020202020204" pitchFamily="34" charset="0"/>
              </a:rPr>
              <a:t>***</a:t>
            </a:r>
            <a:endParaRPr lang="zh-CN" altLang="en-US" sz="6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B6ADFA43-6695-4FD9-8B08-838087FEC315}"/>
              </a:ext>
            </a:extLst>
          </p:cNvPr>
          <p:cNvSpPr txBox="1"/>
          <p:nvPr/>
        </p:nvSpPr>
        <p:spPr>
          <a:xfrm>
            <a:off x="883010" y="337947"/>
            <a:ext cx="1106829" cy="264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9" dirty="0">
                <a:latin typeface="Arial" panose="020B0604020202020204" pitchFamily="34" charset="0"/>
                <a:cs typeface="Arial" panose="020B0604020202020204" pitchFamily="34" charset="0"/>
              </a:rPr>
              <a:t>Fig. S1</a:t>
            </a:r>
            <a:endParaRPr lang="zh-CN" altLang="en-US" sz="110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6A637B97-2DE4-4A93-82A6-7827AB09A68A}"/>
              </a:ext>
            </a:extLst>
          </p:cNvPr>
          <p:cNvSpPr txBox="1"/>
          <p:nvPr/>
        </p:nvSpPr>
        <p:spPr>
          <a:xfrm rot="16200000">
            <a:off x="5274976" y="746583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/>
              <a:t>PGC1</a:t>
            </a:r>
            <a:r>
              <a:rPr lang="el-GR" altLang="zh-CN" sz="485" dirty="0"/>
              <a:t>α</a:t>
            </a:r>
            <a:r>
              <a:rPr lang="en-US" altLang="zh-CN" sz="485" dirty="0"/>
              <a:t>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E6268FFB-A712-49B5-B968-18352AB1CA70}"/>
              </a:ext>
            </a:extLst>
          </p:cNvPr>
          <p:cNvSpPr txBox="1"/>
          <p:nvPr/>
        </p:nvSpPr>
        <p:spPr>
          <a:xfrm rot="16200000">
            <a:off x="5274976" y="2959877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/>
              <a:t>Plog2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B98D3E0A-7A90-48A7-BDD0-9AC8D0261B3A}"/>
              </a:ext>
            </a:extLst>
          </p:cNvPr>
          <p:cNvSpPr txBox="1"/>
          <p:nvPr/>
        </p:nvSpPr>
        <p:spPr>
          <a:xfrm rot="16200000">
            <a:off x="6523788" y="2959877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 err="1"/>
              <a:t>Polrmt</a:t>
            </a:r>
            <a:r>
              <a:rPr lang="en-US" altLang="zh-CN" sz="485" dirty="0"/>
              <a:t>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879DF909-7F47-4F0F-820C-CE2777A69C3A}"/>
              </a:ext>
            </a:extLst>
          </p:cNvPr>
          <p:cNvSpPr txBox="1"/>
          <p:nvPr/>
        </p:nvSpPr>
        <p:spPr>
          <a:xfrm rot="16200000">
            <a:off x="6523788" y="746583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/>
              <a:t>PGC1</a:t>
            </a:r>
            <a:r>
              <a:rPr lang="el-GR" altLang="zh-CN" sz="485" dirty="0"/>
              <a:t>β</a:t>
            </a:r>
            <a:r>
              <a:rPr lang="en-US" altLang="zh-CN" sz="485" dirty="0"/>
              <a:t>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CB7A30AD-4B5E-4D49-94BD-5A9D98ADA236}"/>
              </a:ext>
            </a:extLst>
          </p:cNvPr>
          <p:cNvSpPr txBox="1"/>
          <p:nvPr/>
        </p:nvSpPr>
        <p:spPr>
          <a:xfrm rot="16200000">
            <a:off x="6523788" y="1484348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/>
              <a:t>NRF2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1EDE02FB-E317-4CB7-BD6E-DBBAEA6E1664}"/>
              </a:ext>
            </a:extLst>
          </p:cNvPr>
          <p:cNvSpPr txBox="1"/>
          <p:nvPr/>
        </p:nvSpPr>
        <p:spPr>
          <a:xfrm rot="16200000">
            <a:off x="6523788" y="2222112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/>
              <a:t>Plog1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51CAC9B2-3B2D-4759-89E6-B0E4A4AF758F}"/>
              </a:ext>
            </a:extLst>
          </p:cNvPr>
          <p:cNvSpPr txBox="1"/>
          <p:nvPr/>
        </p:nvSpPr>
        <p:spPr>
          <a:xfrm rot="16200000">
            <a:off x="5274976" y="2222112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 err="1"/>
              <a:t>Tfam</a:t>
            </a:r>
            <a:r>
              <a:rPr lang="en-US" altLang="zh-CN" sz="485" dirty="0"/>
              <a:t>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78FE5F0D-4AAE-44F5-9AED-EC8579CC0FB2}"/>
              </a:ext>
            </a:extLst>
          </p:cNvPr>
          <p:cNvSpPr txBox="1"/>
          <p:nvPr/>
        </p:nvSpPr>
        <p:spPr>
          <a:xfrm rot="16200000">
            <a:off x="5274976" y="1484348"/>
            <a:ext cx="1128550" cy="250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485" dirty="0"/>
              <a:t>NRF1 expression</a:t>
            </a:r>
          </a:p>
          <a:p>
            <a:r>
              <a:rPr lang="zh-CN" altLang="en-US" sz="485" dirty="0"/>
              <a:t>（</a:t>
            </a:r>
            <a:r>
              <a:rPr lang="en-US" altLang="zh-CN" sz="485" dirty="0"/>
              <a:t>Relative intensity</a:t>
            </a:r>
            <a:r>
              <a:rPr lang="zh-CN" altLang="en-US" sz="485" dirty="0"/>
              <a:t>）</a:t>
            </a:r>
          </a:p>
        </p:txBody>
      </p: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3A98F575-8268-46E4-947C-C7AF212E5DEC}"/>
              </a:ext>
            </a:extLst>
          </p:cNvPr>
          <p:cNvGrpSpPr/>
          <p:nvPr/>
        </p:nvGrpSpPr>
        <p:grpSpPr>
          <a:xfrm>
            <a:off x="6047912" y="323720"/>
            <a:ext cx="438280" cy="168064"/>
            <a:chOff x="4104718" y="2436784"/>
            <a:chExt cx="611268" cy="241176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2B79B657-473B-4346-8676-466885F67DD4}"/>
                </a:ext>
              </a:extLst>
            </p:cNvPr>
            <p:cNvSpPr>
              <a:spLocks/>
            </p:cNvSpPr>
            <p:nvPr/>
          </p:nvSpPr>
          <p:spPr>
            <a:xfrm>
              <a:off x="4104718" y="2530054"/>
              <a:ext cx="136474" cy="54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5"/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4343ADD3-571F-4FA3-8A2C-16953C7430A2}"/>
                </a:ext>
              </a:extLst>
            </p:cNvPr>
            <p:cNvSpPr txBox="1"/>
            <p:nvPr/>
          </p:nvSpPr>
          <p:spPr>
            <a:xfrm>
              <a:off x="4184024" y="2436784"/>
              <a:ext cx="531962" cy="2411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sz="485" b="1" dirty="0">
                  <a:latin typeface="Arial" panose="020B0604020202020204" pitchFamily="34" charset="0"/>
                  <a:cs typeface="Arial" panose="020B0604020202020204" pitchFamily="34" charset="0"/>
                </a:rPr>
                <a:t>CON</a:t>
              </a:r>
              <a:endParaRPr lang="zh-CN" altLang="en-US" sz="485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9D301E2F-2C72-4D98-BB7B-ABCDCC43E2A8}"/>
              </a:ext>
            </a:extLst>
          </p:cNvPr>
          <p:cNvGrpSpPr/>
          <p:nvPr/>
        </p:nvGrpSpPr>
        <p:grpSpPr>
          <a:xfrm>
            <a:off x="6401303" y="337947"/>
            <a:ext cx="514164" cy="168064"/>
            <a:chOff x="4104718" y="2595487"/>
            <a:chExt cx="717102" cy="241177"/>
          </a:xfrm>
        </p:grpSpPr>
        <p:sp>
          <p:nvSpPr>
            <p:cNvPr id="69" name="矩形 68">
              <a:extLst>
                <a:ext uri="{FF2B5EF4-FFF2-40B4-BE49-F238E27FC236}">
                  <a16:creationId xmlns:a16="http://schemas.microsoft.com/office/drawing/2014/main" id="{D69578FD-A182-4069-B78A-D75B6BD84F78}"/>
                </a:ext>
              </a:extLst>
            </p:cNvPr>
            <p:cNvSpPr>
              <a:spLocks/>
            </p:cNvSpPr>
            <p:nvPr/>
          </p:nvSpPr>
          <p:spPr>
            <a:xfrm>
              <a:off x="4104718" y="2665053"/>
              <a:ext cx="139700" cy="54000"/>
            </a:xfrm>
            <a:prstGeom prst="rect">
              <a:avLst/>
            </a:prstGeom>
            <a:solidFill>
              <a:srgbClr val="D4D4D4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5"/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01A7671F-CBD7-47D9-9F32-72B3D58E35E5}"/>
                </a:ext>
              </a:extLst>
            </p:cNvPr>
            <p:cNvSpPr txBox="1"/>
            <p:nvPr/>
          </p:nvSpPr>
          <p:spPr>
            <a:xfrm>
              <a:off x="4184024" y="2595487"/>
              <a:ext cx="637796" cy="241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5" b="1" dirty="0">
                  <a:latin typeface="Arial" panose="020B0604020202020204" pitchFamily="34" charset="0"/>
                  <a:cs typeface="Arial" panose="020B0604020202020204" pitchFamily="34" charset="0"/>
                </a:rPr>
                <a:t>FBS</a:t>
              </a:r>
              <a:endParaRPr lang="zh-CN" altLang="en-US" sz="485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258B3AA0-9601-4E71-88AB-235994C9F4A7}"/>
              </a:ext>
            </a:extLst>
          </p:cNvPr>
          <p:cNvGrpSpPr/>
          <p:nvPr/>
        </p:nvGrpSpPr>
        <p:grpSpPr>
          <a:xfrm>
            <a:off x="6765788" y="323714"/>
            <a:ext cx="863026" cy="168064"/>
            <a:chOff x="4684685" y="2436784"/>
            <a:chExt cx="1203659" cy="241177"/>
          </a:xfrm>
        </p:grpSpPr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31590203-DF36-49DA-A599-D5D7010EBF5A}"/>
                </a:ext>
              </a:extLst>
            </p:cNvPr>
            <p:cNvSpPr>
              <a:spLocks/>
            </p:cNvSpPr>
            <p:nvPr/>
          </p:nvSpPr>
          <p:spPr>
            <a:xfrm>
              <a:off x="4684685" y="2530054"/>
              <a:ext cx="136474" cy="54000"/>
            </a:xfrm>
            <a:prstGeom prst="rect">
              <a:avLst/>
            </a:prstGeom>
            <a:solidFill>
              <a:srgbClr val="80808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5"/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73B89472-E2CA-4A6B-8E7B-14CEBA8D6801}"/>
                </a:ext>
              </a:extLst>
            </p:cNvPr>
            <p:cNvSpPr txBox="1"/>
            <p:nvPr/>
          </p:nvSpPr>
          <p:spPr>
            <a:xfrm>
              <a:off x="4760874" y="2436784"/>
              <a:ext cx="1127470" cy="2411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sz="485" b="1" dirty="0">
                  <a:latin typeface="Arial" panose="020B0604020202020204" pitchFamily="34" charset="0"/>
                  <a:cs typeface="Arial" panose="020B0604020202020204" pitchFamily="34" charset="0"/>
                </a:rPr>
                <a:t>FBS/Ad-NC</a:t>
              </a:r>
              <a:endParaRPr lang="zh-CN" altLang="en-US" sz="485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8A2A7B7D-1E66-4B7A-8E41-21089748259E}"/>
              </a:ext>
            </a:extLst>
          </p:cNvPr>
          <p:cNvGrpSpPr/>
          <p:nvPr/>
        </p:nvGrpSpPr>
        <p:grpSpPr>
          <a:xfrm>
            <a:off x="7326085" y="323714"/>
            <a:ext cx="863026" cy="168064"/>
            <a:chOff x="4684685" y="2576332"/>
            <a:chExt cx="1203659" cy="241177"/>
          </a:xfrm>
        </p:grpSpPr>
        <p:sp>
          <p:nvSpPr>
            <p:cNvPr id="75" name="矩形 74">
              <a:extLst>
                <a:ext uri="{FF2B5EF4-FFF2-40B4-BE49-F238E27FC236}">
                  <a16:creationId xmlns:a16="http://schemas.microsoft.com/office/drawing/2014/main" id="{DB862949-7E4E-41B5-9E3F-0CB31034402E}"/>
                </a:ext>
              </a:extLst>
            </p:cNvPr>
            <p:cNvSpPr>
              <a:spLocks/>
            </p:cNvSpPr>
            <p:nvPr/>
          </p:nvSpPr>
          <p:spPr>
            <a:xfrm>
              <a:off x="4684685" y="2665053"/>
              <a:ext cx="139700" cy="54000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85"/>
            </a:p>
          </p:txBody>
        </p:sp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7BCE2AAF-37CB-4F11-81E7-6FEF8F42C54D}"/>
                </a:ext>
              </a:extLst>
            </p:cNvPr>
            <p:cNvSpPr txBox="1"/>
            <p:nvPr/>
          </p:nvSpPr>
          <p:spPr>
            <a:xfrm>
              <a:off x="4760874" y="2576332"/>
              <a:ext cx="1127470" cy="2411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sz="485" b="1" dirty="0">
                  <a:latin typeface="Arial" panose="020B0604020202020204" pitchFamily="34" charset="0"/>
                  <a:cs typeface="Arial" panose="020B0604020202020204" pitchFamily="34" charset="0"/>
                </a:rPr>
                <a:t>FBS/Ad-ERα</a:t>
              </a:r>
              <a:endParaRPr lang="zh-CN" altLang="en-US" sz="485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7" name="文本框 76">
            <a:extLst>
              <a:ext uri="{FF2B5EF4-FFF2-40B4-BE49-F238E27FC236}">
                <a16:creationId xmlns:a16="http://schemas.microsoft.com/office/drawing/2014/main" id="{4F397A5A-B95C-46D0-B55F-F36B9858027F}"/>
              </a:ext>
            </a:extLst>
          </p:cNvPr>
          <p:cNvSpPr txBox="1"/>
          <p:nvPr/>
        </p:nvSpPr>
        <p:spPr>
          <a:xfrm>
            <a:off x="2279276" y="3953702"/>
            <a:ext cx="81758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S1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representative images and protein expression levels of PGC1α, PGC1β, NRF1, NRF2, </a:t>
            </a:r>
            <a:r>
              <a:rPr lang="en-US" altLang="zh-CN" sz="1400" dirty="0" err="1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Tfam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, Plog1, Plog2 and </a:t>
            </a:r>
            <a:r>
              <a:rPr lang="en-US" altLang="zh-CN" sz="1400" dirty="0" err="1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Polrmt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</a:rPr>
              <a:t>(n=3 per group)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altLang="zh-CN" sz="1400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***</a:t>
            </a:r>
            <a:r>
              <a:rPr lang="en-US" altLang="zh-CN" sz="1400" i="1" dirty="0">
                <a:latin typeface="Times New Roman" panose="02020603050405020304" pitchFamily="18" charset="0"/>
                <a:ea typeface="等线" panose="02010600030101010101" pitchFamily="2" charset="-122"/>
              </a:rPr>
              <a:t>p</a:t>
            </a:r>
            <a:r>
              <a:rPr lang="zh-CN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</a:rPr>
              <a:t>0.001 vs. control; </a:t>
            </a:r>
            <a:r>
              <a:rPr lang="en-US" altLang="zh-CN" sz="1400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#</a:t>
            </a:r>
            <a:r>
              <a:rPr lang="en-US" altLang="zh-CN" sz="1400" i="1" dirty="0">
                <a:latin typeface="Times New Roman" panose="02020603050405020304" pitchFamily="18" charset="0"/>
                <a:ea typeface="等线" panose="02010600030101010101" pitchFamily="2" charset="-122"/>
              </a:rPr>
              <a:t>p</a:t>
            </a:r>
            <a:r>
              <a:rPr lang="zh-CN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</a:rPr>
              <a:t>0.05, </a:t>
            </a:r>
            <a:r>
              <a:rPr lang="en-US" altLang="zh-CN" sz="1400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##</a:t>
            </a:r>
            <a:r>
              <a:rPr lang="en-US" altLang="zh-CN" sz="1400" i="1" dirty="0">
                <a:latin typeface="Times New Roman" panose="02020603050405020304" pitchFamily="18" charset="0"/>
                <a:ea typeface="等线" panose="02010600030101010101" pitchFamily="2" charset="-122"/>
              </a:rPr>
              <a:t>p</a:t>
            </a:r>
            <a:r>
              <a:rPr lang="zh-CN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</a:rPr>
              <a:t>0.01 and </a:t>
            </a:r>
            <a:r>
              <a:rPr lang="en-US" altLang="zh-CN" sz="1400" baseline="30000" dirty="0">
                <a:latin typeface="Times New Roman" panose="02020603050405020304" pitchFamily="18" charset="0"/>
                <a:ea typeface="等线" panose="02010600030101010101" pitchFamily="2" charset="-122"/>
              </a:rPr>
              <a:t>###</a:t>
            </a:r>
            <a:r>
              <a:rPr lang="en-US" altLang="zh-CN" sz="1400" i="1" dirty="0">
                <a:latin typeface="Times New Roman" panose="02020603050405020304" pitchFamily="18" charset="0"/>
                <a:ea typeface="等线" panose="02010600030101010101" pitchFamily="2" charset="-122"/>
              </a:rPr>
              <a:t>p</a:t>
            </a:r>
            <a:r>
              <a:rPr lang="zh-CN" altLang="zh-CN" sz="14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sz="1400" dirty="0">
                <a:latin typeface="Times New Roman" panose="02020603050405020304" pitchFamily="18" charset="0"/>
                <a:ea typeface="等线" panose="02010600030101010101" pitchFamily="2" charset="-122"/>
              </a:rPr>
              <a:t>0.001 vs. FBS.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92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149</Words>
  <Application>Microsoft Office PowerPoint</Application>
  <PresentationFormat>宽屏</PresentationFormat>
  <Paragraphs>50</Paragraphs>
  <Slides>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Arial</vt:lpstr>
      <vt:lpstr>Times New Roman</vt:lpstr>
      <vt:lpstr>Office 主题​​</vt:lpstr>
      <vt:lpstr>Prism 8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jiang min</dc:creator>
  <cp:lastModifiedBy>jiang min</cp:lastModifiedBy>
  <cp:revision>30</cp:revision>
  <dcterms:created xsi:type="dcterms:W3CDTF">2020-02-20T01:06:08Z</dcterms:created>
  <dcterms:modified xsi:type="dcterms:W3CDTF">2022-11-02T15:24:34Z</dcterms:modified>
</cp:coreProperties>
</file>