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1"/>
  </p:notesMasterIdLst>
  <p:sldIdLst>
    <p:sldId id="327" r:id="rId5"/>
    <p:sldId id="325" r:id="rId6"/>
    <p:sldId id="322" r:id="rId7"/>
    <p:sldId id="324" r:id="rId8"/>
    <p:sldId id="323" r:id="rId9"/>
    <p:sldId id="330" r:id="rId10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87617" autoAdjust="0"/>
  </p:normalViewPr>
  <p:slideViewPr>
    <p:cSldViewPr snapToGrid="0">
      <p:cViewPr varScale="1">
        <p:scale>
          <a:sx n="66" d="100"/>
          <a:sy n="66" d="100"/>
        </p:scale>
        <p:origin x="234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mith" userId="26b7d057-67d0-4028-bac6-5d0ffcce0f6d" providerId="ADAL" clId="{8C2D6C89-7C16-43EF-975B-BEDB662E1D46}"/>
    <pc:docChg chg="modSld">
      <pc:chgData name="Daniel Smith" userId="26b7d057-67d0-4028-bac6-5d0ffcce0f6d" providerId="ADAL" clId="{8C2D6C89-7C16-43EF-975B-BEDB662E1D46}" dt="2022-12-13T18:21:49.816" v="1" actId="20577"/>
      <pc:docMkLst>
        <pc:docMk/>
      </pc:docMkLst>
      <pc:sldChg chg="modSp mod">
        <pc:chgData name="Daniel Smith" userId="26b7d057-67d0-4028-bac6-5d0ffcce0f6d" providerId="ADAL" clId="{8C2D6C89-7C16-43EF-975B-BEDB662E1D46}" dt="2022-12-13T18:21:49.816" v="1" actId="20577"/>
        <pc:sldMkLst>
          <pc:docMk/>
          <pc:sldMk cId="67724510" sldId="323"/>
        </pc:sldMkLst>
        <pc:spChg chg="mod">
          <ac:chgData name="Daniel Smith" userId="26b7d057-67d0-4028-bac6-5d0ffcce0f6d" providerId="ADAL" clId="{8C2D6C89-7C16-43EF-975B-BEDB662E1D46}" dt="2022-12-13T18:21:49.816" v="1" actId="20577"/>
          <ac:spMkLst>
            <pc:docMk/>
            <pc:sldMk cId="67724510" sldId="323"/>
            <ac:spMk id="8" creationId="{7254A0E5-CB83-508A-2CD6-E9038E6874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50B76-F878-4BA3-AB1F-26E666C141F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3B899-4F09-43FE-AD1C-CAB995BFE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6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DCC55-C0AF-9248-8AD5-F621584AB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53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DCC55-C0AF-9248-8AD5-F621584AB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6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DCC55-C0AF-9248-8AD5-F621584AB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55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DCC55-C0AF-9248-8AD5-F621584AB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04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DCC55-C0AF-9248-8AD5-F621584AB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130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DCC55-C0AF-9248-8AD5-F621584AB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68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B3D-738B-4497-A5BB-A1A1DD5BA9E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33E3-E6AF-4456-AA58-9DAA292E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B3D-738B-4497-A5BB-A1A1DD5BA9E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33E3-E6AF-4456-AA58-9DAA292E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2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B3D-738B-4497-A5BB-A1A1DD5BA9E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33E3-E6AF-4456-AA58-9DAA292E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1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B3D-738B-4497-A5BB-A1A1DD5BA9E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33E3-E6AF-4456-AA58-9DAA292E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7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B3D-738B-4497-A5BB-A1A1DD5BA9E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33E3-E6AF-4456-AA58-9DAA292E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7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B3D-738B-4497-A5BB-A1A1DD5BA9E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33E3-E6AF-4456-AA58-9DAA292E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B3D-738B-4497-A5BB-A1A1DD5BA9E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33E3-E6AF-4456-AA58-9DAA292E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2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B3D-738B-4497-A5BB-A1A1DD5BA9E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33E3-E6AF-4456-AA58-9DAA292E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B3D-738B-4497-A5BB-A1A1DD5BA9E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33E3-E6AF-4456-AA58-9DAA292E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B3D-738B-4497-A5BB-A1A1DD5BA9E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33E3-E6AF-4456-AA58-9DAA292E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9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B3D-738B-4497-A5BB-A1A1DD5BA9E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33E3-E6AF-4456-AA58-9DAA292E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BB3D-738B-4497-A5BB-A1A1DD5BA9E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33E3-E6AF-4456-AA58-9DAA292E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3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1CD9CC-916A-4010-9143-60DF48CB36A6}"/>
              </a:ext>
            </a:extLst>
          </p:cNvPr>
          <p:cNvSpPr/>
          <p:nvPr/>
        </p:nvSpPr>
        <p:spPr>
          <a:xfrm>
            <a:off x="3901395" y="1852896"/>
            <a:ext cx="284569" cy="876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890BA-B8A7-4E6E-A4B7-958D8DA0F24D}"/>
              </a:ext>
            </a:extLst>
          </p:cNvPr>
          <p:cNvSpPr/>
          <p:nvPr/>
        </p:nvSpPr>
        <p:spPr>
          <a:xfrm rot="5400000">
            <a:off x="4692224" y="2789828"/>
            <a:ext cx="328509" cy="1429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2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3A5C4B-1D59-4E4E-BEB8-17F3C706CD36}"/>
              </a:ext>
            </a:extLst>
          </p:cNvPr>
          <p:cNvSpPr txBox="1"/>
          <p:nvPr/>
        </p:nvSpPr>
        <p:spPr>
          <a:xfrm>
            <a:off x="285982" y="191677"/>
            <a:ext cx="193431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92" b="1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9149C-E60C-45B7-BC96-EC4F5E09B2F2}"/>
              </a:ext>
            </a:extLst>
          </p:cNvPr>
          <p:cNvSpPr txBox="1"/>
          <p:nvPr/>
        </p:nvSpPr>
        <p:spPr>
          <a:xfrm>
            <a:off x="4619775" y="191677"/>
            <a:ext cx="193431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92" b="1" dirty="0"/>
              <a:t>B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80F673F-6DEE-4DB5-B612-3670FED15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624471"/>
              </p:ext>
            </p:extLst>
          </p:nvPr>
        </p:nvGraphicFramePr>
        <p:xfrm>
          <a:off x="285983" y="475779"/>
          <a:ext cx="4430508" cy="2508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8103651" imgH="4586631" progId="Prism9.Document">
                  <p:embed/>
                </p:oleObj>
              </mc:Choice>
              <mc:Fallback>
                <p:oleObj name="Prism 9" r:id="rId3" imgW="8103651" imgH="4586631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80F673F-6DEE-4DB5-B612-3670FED156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983" y="475779"/>
                        <a:ext cx="4430508" cy="2508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E8E7620-E9BB-4112-B0F7-29FC748DF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291111"/>
              </p:ext>
            </p:extLst>
          </p:nvPr>
        </p:nvGraphicFramePr>
        <p:xfrm>
          <a:off x="4563440" y="753419"/>
          <a:ext cx="2174631" cy="182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2986605" imgH="2501247" progId="Prism9.Document">
                  <p:embed/>
                </p:oleObj>
              </mc:Choice>
              <mc:Fallback>
                <p:oleObj name="Prism 9" r:id="rId5" imgW="2986605" imgH="2501247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E8E7620-E9BB-4112-B0F7-29FC748DF8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63440" y="753419"/>
                        <a:ext cx="2174631" cy="182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7FD6B3-94AF-416C-28F9-B99270281426}"/>
              </a:ext>
            </a:extLst>
          </p:cNvPr>
          <p:cNvSpPr txBox="1"/>
          <p:nvPr/>
        </p:nvSpPr>
        <p:spPr>
          <a:xfrm>
            <a:off x="125260" y="3167486"/>
            <a:ext cx="6612811" cy="1268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1. Deletion of 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locus does not alter respiratory exchange ratio (RER) in mice.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15-month-old male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+/+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(n=10) and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-/-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mice (n=10) were singly housed in metabolic cages and indirect calorimetry recordings were collected over 84 hours. For the time course graph (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the shaded portions represent dark cycle and the unshaded portions represent light cycle.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RER was measured over time.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(B)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overall RER for each mouse was calculated for the full days, dark cycles only, and light cycles only.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9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1CD9CC-916A-4010-9143-60DF48CB36A6}"/>
              </a:ext>
            </a:extLst>
          </p:cNvPr>
          <p:cNvSpPr/>
          <p:nvPr/>
        </p:nvSpPr>
        <p:spPr>
          <a:xfrm>
            <a:off x="3775904" y="1746954"/>
            <a:ext cx="284569" cy="876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890BA-B8A7-4E6E-A4B7-958D8DA0F24D}"/>
              </a:ext>
            </a:extLst>
          </p:cNvPr>
          <p:cNvSpPr/>
          <p:nvPr/>
        </p:nvSpPr>
        <p:spPr>
          <a:xfrm rot="5400000">
            <a:off x="4566733" y="2481423"/>
            <a:ext cx="328509" cy="1429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2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5A019-EB92-4B92-B66F-B6B8FC92484F}"/>
              </a:ext>
            </a:extLst>
          </p:cNvPr>
          <p:cNvSpPr txBox="1"/>
          <p:nvPr/>
        </p:nvSpPr>
        <p:spPr>
          <a:xfrm>
            <a:off x="1166693" y="88111"/>
            <a:ext cx="193431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92" b="1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3A5C4B-1D59-4E4E-BEB8-17F3C706CD36}"/>
              </a:ext>
            </a:extLst>
          </p:cNvPr>
          <p:cNvSpPr txBox="1"/>
          <p:nvPr/>
        </p:nvSpPr>
        <p:spPr>
          <a:xfrm>
            <a:off x="1263409" y="3117151"/>
            <a:ext cx="193431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92" b="1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9149C-E60C-45B7-BC96-EC4F5E09B2F2}"/>
              </a:ext>
            </a:extLst>
          </p:cNvPr>
          <p:cNvSpPr txBox="1"/>
          <p:nvPr/>
        </p:nvSpPr>
        <p:spPr>
          <a:xfrm>
            <a:off x="3482396" y="3117151"/>
            <a:ext cx="193431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92" b="1" dirty="0"/>
              <a:t>C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6DF6CA7-5B43-495E-8F84-0414B66FF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735133"/>
              </p:ext>
            </p:extLst>
          </p:nvPr>
        </p:nvGraphicFramePr>
        <p:xfrm>
          <a:off x="1134850" y="413413"/>
          <a:ext cx="4588300" cy="2588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8423650" imgH="4751493" progId="Prism9.Document">
                  <p:embed/>
                </p:oleObj>
              </mc:Choice>
              <mc:Fallback>
                <p:oleObj name="Prism 9" r:id="rId3" imgW="8423650" imgH="4751493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6DF6CA7-5B43-495E-8F84-0414B66FFE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4850" y="413413"/>
                        <a:ext cx="4588300" cy="2588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4FF7FC4-3D3C-420A-BA0B-E9294ADAA0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071382"/>
              </p:ext>
            </p:extLst>
          </p:nvPr>
        </p:nvGraphicFramePr>
        <p:xfrm>
          <a:off x="1137139" y="3511385"/>
          <a:ext cx="1855177" cy="205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2590096" imgH="2863815" progId="Prism9.Document">
                  <p:embed/>
                </p:oleObj>
              </mc:Choice>
              <mc:Fallback>
                <p:oleObj name="Prism 9" r:id="rId5" imgW="2590096" imgH="2863815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4FF7FC4-3D3C-420A-BA0B-E9294ADAA0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7139" y="3511385"/>
                        <a:ext cx="1855177" cy="205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EEFFBCA-3900-4537-830F-810C583F9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016862"/>
              </p:ext>
            </p:extLst>
          </p:nvPr>
        </p:nvGraphicFramePr>
        <p:xfrm>
          <a:off x="3342543" y="3511385"/>
          <a:ext cx="2577611" cy="189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7" imgW="3385996" imgH="2489006" progId="Prism9.Document">
                  <p:embed/>
                </p:oleObj>
              </mc:Choice>
              <mc:Fallback>
                <p:oleObj name="Prism 9" r:id="rId7" imgW="3385996" imgH="2489006" progId="Prism9.Document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EEFFBCA-3900-4537-830F-810C583F9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42543" y="3511385"/>
                        <a:ext cx="2577611" cy="1896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B8BCDE-8C1C-DFA4-2F34-679D6B5B24A8}"/>
              </a:ext>
            </a:extLst>
          </p:cNvPr>
          <p:cNvSpPr txBox="1"/>
          <p:nvPr/>
        </p:nvSpPr>
        <p:spPr>
          <a:xfrm>
            <a:off x="147180" y="5665987"/>
            <a:ext cx="6563640" cy="1465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2. 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genotype does not impact the total movement of mice.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15-month-old male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+/+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(n=10) and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-/-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mice (n=10) were singly housed in metabolic cages and movement recordings were collected over 84 hours. For the time course graph (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the shaded portions represent dark cycle and the unshaded portions represent light cycle. Movement was measured by software that recorded a count for each distinct movement in the XY plane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(A)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Movement was measured over time. 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(B)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Total movement was calculated along with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(C)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overall average movement for each mouse during the full days, dark cycle only, and light cycle only.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9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203520-EDD1-4180-8E16-2CA007FCA1B8}"/>
              </a:ext>
            </a:extLst>
          </p:cNvPr>
          <p:cNvSpPr txBox="1"/>
          <p:nvPr/>
        </p:nvSpPr>
        <p:spPr>
          <a:xfrm>
            <a:off x="1004599" y="2182836"/>
            <a:ext cx="193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74F25-6D54-44AA-B003-FC8D6A595AF6}"/>
              </a:ext>
            </a:extLst>
          </p:cNvPr>
          <p:cNvSpPr txBox="1"/>
          <p:nvPr/>
        </p:nvSpPr>
        <p:spPr>
          <a:xfrm>
            <a:off x="3694986" y="2172630"/>
            <a:ext cx="193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6285525-F8B2-0EB1-F02F-DD01CAFC3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398707"/>
              </p:ext>
            </p:extLst>
          </p:nvPr>
        </p:nvGraphicFramePr>
        <p:xfrm>
          <a:off x="768093" y="2484438"/>
          <a:ext cx="235743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2357341" imgH="2880053" progId="Prism9.Document">
                  <p:embed/>
                </p:oleObj>
              </mc:Choice>
              <mc:Fallback>
                <p:oleObj name="Prism 9" r:id="rId3" imgW="2357341" imgH="2880053" progId="Prism9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6285525-F8B2-0EB1-F02F-DD01CAFC3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093" y="2484438"/>
                        <a:ext cx="2357437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9D7EF0F-3AFB-16D8-0CAF-B018225F0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615317"/>
              </p:ext>
            </p:extLst>
          </p:nvPr>
        </p:nvGraphicFramePr>
        <p:xfrm>
          <a:off x="3429000" y="2463801"/>
          <a:ext cx="2422525" cy="29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2422852" imgH="2899851" progId="Prism9.Document">
                  <p:embed/>
                </p:oleObj>
              </mc:Choice>
              <mc:Fallback>
                <p:oleObj name="Prism 9" r:id="rId5" imgW="2422852" imgH="2899851" progId="Prism9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9D7EF0F-3AFB-16D8-0CAF-B018225F0A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2463801"/>
                        <a:ext cx="2422525" cy="290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124D1F8-3DD2-AB0C-19DB-95730DB91747}"/>
              </a:ext>
            </a:extLst>
          </p:cNvPr>
          <p:cNvSpPr txBox="1"/>
          <p:nvPr/>
        </p:nvSpPr>
        <p:spPr>
          <a:xfrm>
            <a:off x="147180" y="5665987"/>
            <a:ext cx="6563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3. 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Abi3</a:t>
            </a:r>
            <a:r>
              <a:rPr lang="en-US" sz="1200" b="1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-/-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mice exhibit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increased plasma cholesterol and leptin concentration.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A-B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Total cholesterol and leptin concentration were measured in the plasma of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15-month-old male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+/+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(n=10) and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-/-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mice (n=10). (A) The cholesterol level in plasma was quantified via a colorimetric total cholesterol assay. (B) The leptin concentration was quantified via an electrochemiluminescence ELISA for mouse leptin. Data represent mean </a:t>
            </a:r>
            <a:r>
              <a:rPr lang="en-US" sz="1200" dirty="0">
                <a:effectLst/>
                <a:latin typeface="Times New Roman" panose="02020603050405020304" pitchFamily="18" charset="0"/>
                <a:ea typeface="MyriadPro"/>
                <a:cs typeface="Times New Roman" panose="02020603050405020304" pitchFamily="18" charset="0"/>
              </a:rPr>
              <a:t>± SEM. Unpaired t-test; *p &lt; 0.05,</a:t>
            </a:r>
            <a:r>
              <a:rPr lang="en-US" sz="1200" dirty="0">
                <a:effectLst/>
                <a:latin typeface="Times New Roman" panose="02020603050405020304" pitchFamily="18" charset="0"/>
                <a:ea typeface="MyriadPro"/>
              </a:rPr>
              <a:t> ***p &lt; 0.001.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1CD9CC-916A-4010-9143-60DF48CB36A6}"/>
              </a:ext>
            </a:extLst>
          </p:cNvPr>
          <p:cNvSpPr/>
          <p:nvPr/>
        </p:nvSpPr>
        <p:spPr>
          <a:xfrm>
            <a:off x="3722508" y="1698103"/>
            <a:ext cx="284569" cy="876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890BA-B8A7-4E6E-A4B7-958D8DA0F24D}"/>
              </a:ext>
            </a:extLst>
          </p:cNvPr>
          <p:cNvSpPr/>
          <p:nvPr/>
        </p:nvSpPr>
        <p:spPr>
          <a:xfrm rot="5400000">
            <a:off x="4513336" y="2432572"/>
            <a:ext cx="328509" cy="1429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2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5A019-EB92-4B92-B66F-B6B8FC92484F}"/>
              </a:ext>
            </a:extLst>
          </p:cNvPr>
          <p:cNvSpPr txBox="1"/>
          <p:nvPr/>
        </p:nvSpPr>
        <p:spPr>
          <a:xfrm>
            <a:off x="768147" y="834732"/>
            <a:ext cx="193431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92" b="1" dirty="0"/>
              <a:t>A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418C93A-4704-52AC-D828-E5A4E90AD1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9014" y="976783"/>
          <a:ext cx="3759972" cy="345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4745277" imgH="4361295" progId="Prism9.Document">
                  <p:embed/>
                </p:oleObj>
              </mc:Choice>
              <mc:Fallback>
                <p:oleObj name="Prism 9" r:id="rId3" imgW="4745277" imgH="4361295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418C93A-4704-52AC-D828-E5A4E90AD1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9014" y="976783"/>
                        <a:ext cx="3759972" cy="345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366500-22C0-6DD1-B802-31DF1DCC6007}"/>
              </a:ext>
            </a:extLst>
          </p:cNvPr>
          <p:cNvSpPr txBox="1"/>
          <p:nvPr/>
        </p:nvSpPr>
        <p:spPr>
          <a:xfrm>
            <a:off x="269309" y="4841188"/>
            <a:ext cx="6588691" cy="1268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4. No alteration in the transcriptome of the brown adipose tissue between genotypes.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Bulk RNA sequencing was performed with the brown adipose tissue of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15-month-old male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+/+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(n=4) and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-/-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mice (n=4). Weight co-variate controlled analysis was performed to identify differentially expressed genes (DEGs), defined by an adjusted-p value &lt; 0.05.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Volcano plot representing the transcriptomic analysis of the BAT for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+/+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vs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-/-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No differentially expressed genes were identified.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5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203520-EDD1-4180-8E16-2CA007FCA1B8}"/>
              </a:ext>
            </a:extLst>
          </p:cNvPr>
          <p:cNvSpPr txBox="1"/>
          <p:nvPr/>
        </p:nvSpPr>
        <p:spPr>
          <a:xfrm>
            <a:off x="948694" y="131558"/>
            <a:ext cx="193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74F25-6D54-44AA-B003-FC8D6A595AF6}"/>
              </a:ext>
            </a:extLst>
          </p:cNvPr>
          <p:cNvSpPr txBox="1"/>
          <p:nvPr/>
        </p:nvSpPr>
        <p:spPr>
          <a:xfrm>
            <a:off x="3557131" y="131558"/>
            <a:ext cx="193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8752085-1D27-2AF9-B90B-493AE930F2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7131" y="525401"/>
          <a:ext cx="2325687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2325305" imgH="2852696" progId="Prism9.Document">
                  <p:embed/>
                </p:oleObj>
              </mc:Choice>
              <mc:Fallback>
                <p:oleObj name="Prism 9" r:id="rId3" imgW="2325305" imgH="2852696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8752085-1D27-2AF9-B90B-493AE930F2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7131" y="525401"/>
                        <a:ext cx="2325687" cy="285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7F6E89-7F31-EC8C-F955-27F141411746}"/>
              </a:ext>
            </a:extLst>
          </p:cNvPr>
          <p:cNvSpPr txBox="1"/>
          <p:nvPr/>
        </p:nvSpPr>
        <p:spPr>
          <a:xfrm>
            <a:off x="4288527" y="285446"/>
            <a:ext cx="1624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Hippocampus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5DE5FE3-7F9A-8B2C-A24C-057F248A6C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761" y="525401"/>
          <a:ext cx="2325687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2325305" imgH="2852696" progId="Prism9.Document">
                  <p:embed/>
                </p:oleObj>
              </mc:Choice>
              <mc:Fallback>
                <p:oleObj name="Prism 9" r:id="rId5" imgW="2325305" imgH="2852696" progId="Prism9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5DE5FE3-7F9A-8B2C-A24C-057F248A6C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5761" y="525401"/>
                        <a:ext cx="2325687" cy="285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C50C52-670B-7FAF-6EB6-7BB378D4C1F0}"/>
              </a:ext>
            </a:extLst>
          </p:cNvPr>
          <p:cNvSpPr txBox="1"/>
          <p:nvPr/>
        </p:nvSpPr>
        <p:spPr>
          <a:xfrm>
            <a:off x="1518070" y="286070"/>
            <a:ext cx="1624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Cortex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0F09581-45AE-4908-B535-D990601061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432" y="3804193"/>
          <a:ext cx="2325687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7" imgW="2325305" imgH="2852696" progId="Prism9.Document">
                  <p:embed/>
                </p:oleObj>
              </mc:Choice>
              <mc:Fallback>
                <p:oleObj name="Prism 9" r:id="rId7" imgW="2325305" imgH="2852696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0F09581-45AE-4908-B535-D990601061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5432" y="3804193"/>
                        <a:ext cx="2325687" cy="285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50F5E90-B183-4937-82D5-C830BCEC95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6802" y="3804193"/>
          <a:ext cx="2325687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9" imgW="2325305" imgH="2852696" progId="Prism9.Document">
                  <p:embed/>
                </p:oleObj>
              </mc:Choice>
              <mc:Fallback>
                <p:oleObj name="Prism 9" r:id="rId9" imgW="2325305" imgH="2852696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0F5E90-B183-4937-82D5-C830BCEC95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26802" y="3804193"/>
                        <a:ext cx="2325687" cy="285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1F15D51-9B34-2BCA-D046-1BD110A58D77}"/>
              </a:ext>
            </a:extLst>
          </p:cNvPr>
          <p:cNvSpPr txBox="1"/>
          <p:nvPr/>
        </p:nvSpPr>
        <p:spPr>
          <a:xfrm>
            <a:off x="924020" y="3378138"/>
            <a:ext cx="193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EEE555-7F7F-EB41-E4CC-371D1F46597C}"/>
              </a:ext>
            </a:extLst>
          </p:cNvPr>
          <p:cNvSpPr txBox="1"/>
          <p:nvPr/>
        </p:nvSpPr>
        <p:spPr>
          <a:xfrm>
            <a:off x="3532457" y="3378138"/>
            <a:ext cx="193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CAF2E1-CC59-1FD2-7090-9F6C3E966DD9}"/>
              </a:ext>
            </a:extLst>
          </p:cNvPr>
          <p:cNvSpPr txBox="1"/>
          <p:nvPr/>
        </p:nvSpPr>
        <p:spPr>
          <a:xfrm>
            <a:off x="1487741" y="3647222"/>
            <a:ext cx="1624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Hypothalamus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D3881-96CB-3A21-33EF-A93131497F09}"/>
              </a:ext>
            </a:extLst>
          </p:cNvPr>
          <p:cNvSpPr txBox="1"/>
          <p:nvPr/>
        </p:nvSpPr>
        <p:spPr>
          <a:xfrm>
            <a:off x="4258199" y="3484316"/>
            <a:ext cx="162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Mediobasal Hypothalamus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4A0E5-CB83-508A-2CD6-E9038E687433}"/>
              </a:ext>
            </a:extLst>
          </p:cNvPr>
          <p:cNvSpPr txBox="1"/>
          <p:nvPr/>
        </p:nvSpPr>
        <p:spPr>
          <a:xfrm>
            <a:off x="244982" y="6887116"/>
            <a:ext cx="65636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individual Iba1+ cell size of 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+/+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b="1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-/-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mice.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Coronal brain sections from 15-month-old male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Abi3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+/+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(n=5) and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Abi3</a:t>
            </a:r>
            <a:r>
              <a:rPr lang="en-US" sz="12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-/-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mice (n=5) were stained with Iba1+ (microglia marker) and DAPI (nuclear counterstain)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(A-D) The size of distinct Iba1+ cells was quantified across multiple brain regions. Representative images are available in Figure 4. Data represent mean </a:t>
            </a:r>
            <a:r>
              <a:rPr lang="en-US" sz="1200" dirty="0">
                <a:effectLst/>
                <a:latin typeface="Times New Roman" panose="02020603050405020304" pitchFamily="18" charset="0"/>
                <a:ea typeface="MyriadPro"/>
                <a:cs typeface="Times New Roman" panose="02020603050405020304" pitchFamily="18" charset="0"/>
              </a:rPr>
              <a:t>± SEM. Unpaired t-test; *p &lt; 0.05.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FE7488-A8BA-A9F7-8671-9AD2AA18D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20520"/>
              </p:ext>
            </p:extLst>
          </p:nvPr>
        </p:nvGraphicFramePr>
        <p:xfrm>
          <a:off x="914782" y="78115"/>
          <a:ext cx="4759801" cy="3499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014">
                  <a:extLst>
                    <a:ext uri="{9D8B030D-6E8A-4147-A177-3AD203B41FA5}">
                      <a16:colId xmlns:a16="http://schemas.microsoft.com/office/drawing/2014/main" val="1273335706"/>
                    </a:ext>
                  </a:extLst>
                </a:gridCol>
                <a:gridCol w="2045546">
                  <a:extLst>
                    <a:ext uri="{9D8B030D-6E8A-4147-A177-3AD203B41FA5}">
                      <a16:colId xmlns:a16="http://schemas.microsoft.com/office/drawing/2014/main" val="3536667124"/>
                    </a:ext>
                  </a:extLst>
                </a:gridCol>
                <a:gridCol w="640299">
                  <a:extLst>
                    <a:ext uri="{9D8B030D-6E8A-4147-A177-3AD203B41FA5}">
                      <a16:colId xmlns:a16="http://schemas.microsoft.com/office/drawing/2014/main" val="1807510972"/>
                    </a:ext>
                  </a:extLst>
                </a:gridCol>
                <a:gridCol w="1836942">
                  <a:extLst>
                    <a:ext uri="{9D8B030D-6E8A-4147-A177-3AD203B41FA5}">
                      <a16:colId xmlns:a16="http://schemas.microsoft.com/office/drawing/2014/main" val="3450930934"/>
                    </a:ext>
                  </a:extLst>
                </a:gridCol>
              </a:tblGrid>
              <a:tr h="219143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Enrichment by Process Networks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Metacore: Abi3</a:t>
                      </a:r>
                      <a:r>
                        <a:rPr lang="en-US" sz="9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r>
                        <a:rPr lang="en-US" sz="9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vs Abi3</a:t>
                      </a:r>
                      <a:r>
                        <a:rPr lang="en-US" sz="9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+/+</a:t>
                      </a: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Hypothalamus</a:t>
                      </a: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78" marR="2478" marT="24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7296543"/>
                  </a:ext>
                </a:extLst>
              </a:tr>
              <a:tr h="3061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Networks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 Objects from Active Data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274107"/>
                  </a:ext>
                </a:extLst>
              </a:tr>
              <a:tr h="246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Translation: Translation initiation</a:t>
                      </a: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5.021E-03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RPS16, RPL35, RPL39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138488"/>
                  </a:ext>
                </a:extLst>
              </a:tr>
              <a:tr h="246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Translation: Elongation-Termination</a:t>
                      </a: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1.166E-02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RPS16, RPL35, RPL39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252484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Cytoskeleton: Cytoplasmic microtubules</a:t>
                      </a: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2.372E-02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SHANK, SHANK1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33258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 transduction: Neuropeptide signaling   pathways</a:t>
                      </a: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4.114E-02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Secretogranin</a:t>
                      </a:r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V, CART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399459"/>
                  </a:ext>
                </a:extLst>
              </a:tr>
              <a:tr h="246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 adhesion: Synaptic contact</a:t>
                      </a: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5.176E-02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SHANK, SHANK1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098220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Development: EMT Regulation of epithelial-to-mesenchymal transition</a:t>
                      </a: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7.922E-02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DOCK1, ID2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198756"/>
                  </a:ext>
                </a:extLst>
              </a:tr>
              <a:tr h="246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Apoptosis: Apoptotic mitochondria</a:t>
                      </a: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1.544E-01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Reticulon 1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956868"/>
                  </a:ext>
                </a:extLst>
              </a:tr>
              <a:tr h="4124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Cardiac development: TGF-</a:t>
                      </a:r>
                      <a:r>
                        <a:rPr lang="el-G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/BMP signaling</a:t>
                      </a: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2.204E-01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01774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 folding: Folding in normal condition</a:t>
                      </a: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2.238E-01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Sti1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902765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Cardiac development: FGF/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ErbB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signaling</a:t>
                      </a: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2.321E-01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47145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FD8DF4-FA29-B48E-A395-FBD2F5E16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783250"/>
              </p:ext>
            </p:extLst>
          </p:nvPr>
        </p:nvGraphicFramePr>
        <p:xfrm>
          <a:off x="914782" y="3749785"/>
          <a:ext cx="4722007" cy="3897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51">
                  <a:extLst>
                    <a:ext uri="{9D8B030D-6E8A-4147-A177-3AD203B41FA5}">
                      <a16:colId xmlns:a16="http://schemas.microsoft.com/office/drawing/2014/main" val="3523717079"/>
                    </a:ext>
                  </a:extLst>
                </a:gridCol>
                <a:gridCol w="2069458">
                  <a:extLst>
                    <a:ext uri="{9D8B030D-6E8A-4147-A177-3AD203B41FA5}">
                      <a16:colId xmlns:a16="http://schemas.microsoft.com/office/drawing/2014/main" val="1802348714"/>
                    </a:ext>
                  </a:extLst>
                </a:gridCol>
                <a:gridCol w="648793">
                  <a:extLst>
                    <a:ext uri="{9D8B030D-6E8A-4147-A177-3AD203B41FA5}">
                      <a16:colId xmlns:a16="http://schemas.microsoft.com/office/drawing/2014/main" val="1670116750"/>
                    </a:ext>
                  </a:extLst>
                </a:gridCol>
                <a:gridCol w="1801505">
                  <a:extLst>
                    <a:ext uri="{9D8B030D-6E8A-4147-A177-3AD203B41FA5}">
                      <a16:colId xmlns:a16="http://schemas.microsoft.com/office/drawing/2014/main" val="2987851515"/>
                    </a:ext>
                  </a:extLst>
                </a:gridCol>
              </a:tblGrid>
              <a:tr h="30864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Enrichment by Pathway Maps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Metacore: Abi3</a:t>
                      </a:r>
                      <a:r>
                        <a:rPr lang="en-US" sz="9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r>
                        <a:rPr lang="en-US" sz="9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vs Abi3</a:t>
                      </a:r>
                      <a:r>
                        <a:rPr lang="en-US" sz="9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+/+ </a:t>
                      </a: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Hypothalamus</a:t>
                      </a: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5" marR="2035" marT="20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4292557"/>
                  </a:ext>
                </a:extLst>
              </a:tr>
              <a:tr h="304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#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Maps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 Objects from Active Data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344558"/>
                  </a:ext>
                </a:extLst>
              </a:tr>
              <a:tr h="40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1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-catenin-dependent transcription regulation in colorectal cancer</a:t>
                      </a:r>
                    </a:p>
                  </a:txBody>
                  <a:tcPr marL="84406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5.243E-04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ID2, </a:t>
                      </a:r>
                      <a:r>
                        <a:rPr lang="en-US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Calcyclin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92350"/>
                  </a:ext>
                </a:extLst>
              </a:tr>
              <a:tr h="2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G-protein signaling: Rac1 activation</a:t>
                      </a:r>
                    </a:p>
                  </a:txBody>
                  <a:tcPr marL="84406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2.203E-03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SHANK, DOCK1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215126"/>
                  </a:ext>
                </a:extLst>
              </a:tr>
              <a:tr h="2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3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 transduction: BMP signaling via ALK-1 and ALK-2 receptors</a:t>
                      </a:r>
                    </a:p>
                  </a:txBody>
                  <a:tcPr marL="84406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2.001E-02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ID2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880144"/>
                  </a:ext>
                </a:extLst>
              </a:tr>
              <a:tr h="40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4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Origin of Langerhans cells in the steady-state and under inflammatory conditions</a:t>
                      </a:r>
                    </a:p>
                  </a:txBody>
                  <a:tcPr marL="84406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2.096E-02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ID2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03169"/>
                  </a:ext>
                </a:extLst>
              </a:tr>
              <a:tr h="2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Role of Leptin in regulation of eating behavior in obesity</a:t>
                      </a:r>
                    </a:p>
                  </a:txBody>
                  <a:tcPr marL="84406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2.190E-02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CART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48549"/>
                  </a:ext>
                </a:extLst>
              </a:tr>
              <a:tr h="2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CFTR folding and maturation (normal and CF)</a:t>
                      </a:r>
                    </a:p>
                  </a:txBody>
                  <a:tcPr marL="84406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2.284E-02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Sti1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958732"/>
                  </a:ext>
                </a:extLst>
              </a:tr>
              <a:tr h="40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7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Inhibition of oligodendrocyte precursor cells differentiation by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Wnt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signaling in multiple sclerosis</a:t>
                      </a:r>
                    </a:p>
                  </a:txBody>
                  <a:tcPr marL="84406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2.378E-02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ID2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79650"/>
                  </a:ext>
                </a:extLst>
              </a:tr>
              <a:tr h="40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8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Role of Nicotine-induced Leptin resistance in hypothalamus in development of obesity</a:t>
                      </a:r>
                    </a:p>
                  </a:txBody>
                  <a:tcPr marL="84406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2.378E-02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CART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0368"/>
                  </a:ext>
                </a:extLst>
              </a:tr>
              <a:tr h="2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9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HSP70 and HSP40-dependent folding in Huntington's disease</a:t>
                      </a:r>
                    </a:p>
                  </a:txBody>
                  <a:tcPr marL="84406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2.378E-02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Sti1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194604"/>
                  </a:ext>
                </a:extLst>
              </a:tr>
              <a:tr h="2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10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CREB1-dependent transcription deregulation in Huntington's Disease</a:t>
                      </a:r>
                    </a:p>
                  </a:txBody>
                  <a:tcPr marL="84406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2.472E-02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COX, VIa-1</a:t>
                      </a:r>
                      <a:endParaRPr lang="en-US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" marR="1878" marT="1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961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4D7C38-94BE-64D4-545A-F74F2CD5B57C}"/>
              </a:ext>
            </a:extLst>
          </p:cNvPr>
          <p:cNvSpPr txBox="1"/>
          <p:nvPr/>
        </p:nvSpPr>
        <p:spPr>
          <a:xfrm>
            <a:off x="0" y="7797524"/>
            <a:ext cx="6858000" cy="1268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Table 1: Network and pathway analysis of the differentially expressed genes (DEGs) within the hypothalamus of 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b="1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-/-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 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+/+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mice.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Differentially expressed genes (DEGs), were identified from the transcriptomic analysis of the hypothalamus of 15-month-old male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-/-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(n=4) vs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Abi3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+/+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(n=4) mice. Using these DEGs, process network and pathway analysis was performed via Metacore software. The enriched process networks and pathways are listed along with the accompanying DEGs that drove the enrichment.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5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66b400-3476-4a6e-941f-8a5939a6d4a7">
      <Terms xmlns="http://schemas.microsoft.com/office/infopath/2007/PartnerControls"/>
    </lcf76f155ced4ddcb4097134ff3c332f>
    <TaxCatchAll xmlns="0f4d3190-4602-4670-9509-f109504ee9b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044CEAC0840489FD1733B1AE73D54" ma:contentTypeVersion="16" ma:contentTypeDescription="Create a new document." ma:contentTypeScope="" ma:versionID="92846f212a8657333c753a44f37efa5e">
  <xsd:schema xmlns:xsd="http://www.w3.org/2001/XMLSchema" xmlns:xs="http://www.w3.org/2001/XMLSchema" xmlns:p="http://schemas.microsoft.com/office/2006/metadata/properties" xmlns:ns2="0f4d3190-4602-4670-9509-f109504ee9ba" xmlns:ns3="d066b400-3476-4a6e-941f-8a5939a6d4a7" targetNamespace="http://schemas.microsoft.com/office/2006/metadata/properties" ma:root="true" ma:fieldsID="73ef3cfa9a11d8edbd8e2388aa6d755e" ns2:_="" ns3:_="">
    <xsd:import namespace="0f4d3190-4602-4670-9509-f109504ee9ba"/>
    <xsd:import namespace="d066b400-3476-4a6e-941f-8a5939a6d4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d3190-4602-4670-9509-f109504ee9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7d511f-0f41-45f8-a58f-12a4c43b39c9}" ma:internalName="TaxCatchAll" ma:showField="CatchAllData" ma:web="0f4d3190-4602-4670-9509-f109504ee9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6b400-3476-4a6e-941f-8a5939a6d4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ec0a79-46cb-4568-9b1b-2d720bd320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D22384-913F-4C03-8FE3-AC63D2E41CD2}">
  <ds:schemaRefs>
    <ds:schemaRef ds:uri="http://schemas.microsoft.com/office/2006/metadata/properties"/>
    <ds:schemaRef ds:uri="http://schemas.microsoft.com/office/infopath/2007/PartnerControls"/>
    <ds:schemaRef ds:uri="d066b400-3476-4a6e-941f-8a5939a6d4a7"/>
    <ds:schemaRef ds:uri="0f4d3190-4602-4670-9509-f109504ee9ba"/>
  </ds:schemaRefs>
</ds:datastoreItem>
</file>

<file path=customXml/itemProps2.xml><?xml version="1.0" encoding="utf-8"?>
<ds:datastoreItem xmlns:ds="http://schemas.openxmlformats.org/officeDocument/2006/customXml" ds:itemID="{9A474612-6DBA-4C68-9AF8-781143FC7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4d3190-4602-4670-9509-f109504ee9ba"/>
    <ds:schemaRef ds:uri="d066b400-3476-4a6e-941f-8a5939a6d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2207B3-BD5E-4C43-9034-9753093F9E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925</Words>
  <Application>Microsoft Office PowerPoint</Application>
  <PresentationFormat>Letter Paper (8.5x11 in)</PresentationFormat>
  <Paragraphs>124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Prism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Smith</dc:creator>
  <cp:lastModifiedBy>Daniel Smith</cp:lastModifiedBy>
  <cp:revision>4</cp:revision>
  <dcterms:created xsi:type="dcterms:W3CDTF">2022-09-02T14:04:58Z</dcterms:created>
  <dcterms:modified xsi:type="dcterms:W3CDTF">2022-12-13T18:21:53Z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0x010100B32044CEAC0840489FD1733B1AE73D54</vt:lpwstr>
  </property>
  <property fmtid="{D5CDD505-2E9C-101B-9397-08002B2CF9AE}" pid="3" name="MediaServiceImageTags">
    <vt:lpwstr/>
  </property>
</Properties>
</file>